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0"/>
  </p:notesMasterIdLst>
  <p:sldIdLst>
    <p:sldId id="256" r:id="rId3"/>
    <p:sldId id="275" r:id="rId4"/>
    <p:sldId id="264" r:id="rId5"/>
    <p:sldId id="260" r:id="rId6"/>
    <p:sldId id="272" r:id="rId7"/>
    <p:sldId id="273" r:id="rId8"/>
    <p:sldId id="27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8AE"/>
    <a:srgbClr val="FF9B00"/>
    <a:srgbClr val="FF9200"/>
    <a:srgbClr val="00A700"/>
    <a:srgbClr val="06AF20"/>
    <a:srgbClr val="00AA00"/>
    <a:srgbClr val="0085AA"/>
    <a:srgbClr val="007B9A"/>
    <a:srgbClr val="007C9E"/>
    <a:srgbClr val="008C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6" autoAdjust="0"/>
    <p:restoredTop sz="75357" autoAdjust="0"/>
  </p:normalViewPr>
  <p:slideViewPr>
    <p:cSldViewPr snapToGrid="0">
      <p:cViewPr varScale="1">
        <p:scale>
          <a:sx n="88" d="100"/>
          <a:sy n="88" d="100"/>
        </p:scale>
        <p:origin x="175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75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D8949-E98E-4878-AD86-49D4510AE96B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122B7-6684-4DCC-8202-44CB18DF5E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39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122B7-6684-4DCC-8202-44CB18DF5ED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404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122B7-6684-4DCC-8202-44CB18DF5ED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995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122B7-6684-4DCC-8202-44CB18DF5ED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75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122B7-6684-4DCC-8202-44CB18DF5ED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197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122B7-6684-4DCC-8202-44CB18DF5ED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419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122B7-6684-4DCC-8202-44CB18DF5ED2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45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FE60-AA81-405E-BF1C-D73D64F7BD8A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0330-F22B-461B-BB0C-0461586AC1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638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FE60-AA81-405E-BF1C-D73D64F7BD8A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0330-F22B-461B-BB0C-0461586AC1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665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FE60-AA81-405E-BF1C-D73D64F7BD8A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0330-F22B-461B-BB0C-0461586AC1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736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FE60-AA81-405E-BF1C-D73D64F7BD8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0330-F22B-461B-BB0C-0461586AC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3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FE60-AA81-405E-BF1C-D73D64F7BD8A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0330-F22B-461B-BB0C-0461586AC1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391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FE60-AA81-405E-BF1C-D73D64F7BD8A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0330-F22B-461B-BB0C-0461586AC1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102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FE60-AA81-405E-BF1C-D73D64F7BD8A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0330-F22B-461B-BB0C-0461586AC1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192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FE60-AA81-405E-BF1C-D73D64F7BD8A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0330-F22B-461B-BB0C-0461586AC1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59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FE60-AA81-405E-BF1C-D73D64F7BD8A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0330-F22B-461B-BB0C-0461586AC1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10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FE60-AA81-405E-BF1C-D73D64F7BD8A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0330-F22B-461B-BB0C-0461586AC1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405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FE60-AA81-405E-BF1C-D73D64F7BD8A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0330-F22B-461B-BB0C-0461586AC1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803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FE60-AA81-405E-BF1C-D73D64F7BD8A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D0330-F22B-461B-BB0C-0461586AC1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43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CFE60-AA81-405E-BF1C-D73D64F7BD8A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D0330-F22B-461B-BB0C-0461586AC1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5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CFE60-AA81-405E-BF1C-D73D64F7BD8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D0330-F22B-461B-BB0C-0461586AC1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5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www.unitragroup.net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6.png"/><Relationship Id="rId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hyperlink" Target="http://www.uni-tra.ru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hyperlink" Target="http://www.uni-uri.ru/" TargetMode="External"/><Relationship Id="rId5" Type="http://schemas.openxmlformats.org/officeDocument/2006/relationships/image" Target="../media/image10.png"/><Relationship Id="rId10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371" y="1290995"/>
            <a:ext cx="1683145" cy="1451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6756537" y="2754691"/>
            <a:ext cx="160082" cy="320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349162" y="4065002"/>
            <a:ext cx="5499562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Полный пакет услуг и решений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для Вашего бизнеса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71338" y="2797026"/>
            <a:ext cx="3849324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Myriad Pro" panose="020B0503030403020204" pitchFamily="34" charset="0"/>
              </a:rPr>
              <a:t>UniTra</a:t>
            </a:r>
            <a:r>
              <a:rPr lang="en-US" sz="48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 Group</a:t>
            </a:r>
            <a:endParaRPr lang="ru-RU" sz="48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7" name="Рисунок 6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533" y="6024038"/>
            <a:ext cx="2545492" cy="7572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287" y="29030"/>
            <a:ext cx="33673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Universal Translations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United Traditions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Unique Trademark</a:t>
            </a:r>
            <a:endParaRPr lang="ru-RU" sz="2000" b="1" dirty="0" smtClean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UniTra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4582" y="3425759"/>
            <a:ext cx="2896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yriad Pro" panose="020B0503030403020204" pitchFamily="34" charset="0"/>
              </a:rPr>
              <a:t>Unified Business Solutions</a:t>
            </a:r>
            <a:endParaRPr lang="ru-RU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88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8"/>
          <a:stretch/>
        </p:blipFill>
        <p:spPr>
          <a:xfrm>
            <a:off x="10280841" y="5951301"/>
            <a:ext cx="1605492" cy="757248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3158067" y="4973074"/>
            <a:ext cx="5867574" cy="833978"/>
            <a:chOff x="-3517320" y="3408093"/>
            <a:chExt cx="6501916" cy="510397"/>
          </a:xfrm>
        </p:grpSpPr>
        <p:sp>
          <p:nvSpPr>
            <p:cNvPr id="10" name="Двойная стрелка вверх/вниз 9"/>
            <p:cNvSpPr/>
            <p:nvPr/>
          </p:nvSpPr>
          <p:spPr>
            <a:xfrm rot="16200000">
              <a:off x="-521561" y="412334"/>
              <a:ext cx="510397" cy="6501916"/>
            </a:xfrm>
            <a:prstGeom prst="upDownArrow">
              <a:avLst>
                <a:gd name="adj1" fmla="val 71535"/>
                <a:gd name="adj2" fmla="val 50000"/>
              </a:avLst>
            </a:prstGeom>
            <a:gradFill>
              <a:gsLst>
                <a:gs pos="13000">
                  <a:srgbClr val="FF9200"/>
                </a:gs>
                <a:gs pos="39000">
                  <a:schemeClr val="accent1">
                    <a:lumMod val="45000"/>
                    <a:lumOff val="55000"/>
                  </a:schemeClr>
                </a:gs>
                <a:gs pos="62000">
                  <a:schemeClr val="accent1">
                    <a:lumMod val="45000"/>
                    <a:lumOff val="55000"/>
                  </a:schemeClr>
                </a:gs>
                <a:gs pos="84000">
                  <a:srgbClr val="007C9E"/>
                </a:gs>
              </a:gsLst>
              <a:lin ang="54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1417164" y="3635229"/>
              <a:ext cx="2332641" cy="2448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0085AA"/>
                  </a:solidFill>
                  <a:effectLst>
                    <a:innerShdw blurRad="63500" dist="50800" dir="8100000">
                      <a:prstClr val="black">
                        <a:alpha val="50000"/>
                      </a:prstClr>
                    </a:innerShdw>
                  </a:effectLst>
                  <a:latin typeface="Myriad Pro" panose="020B0503030403020204" pitchFamily="34" charset="0"/>
                </a:rPr>
                <a:t>Общие </a:t>
              </a:r>
              <a:r>
                <a:rPr lang="ru-RU" sz="2000" b="1" dirty="0" smtClean="0">
                  <a:solidFill>
                    <a:srgbClr val="FF9B00"/>
                  </a:solidFill>
                  <a:effectLst>
                    <a:innerShdw blurRad="63500" dist="50800" dir="8100000">
                      <a:prstClr val="black">
                        <a:alpha val="50000"/>
                      </a:prstClr>
                    </a:innerShdw>
                  </a:effectLst>
                  <a:latin typeface="Myriad Pro" panose="020B0503030403020204" pitchFamily="34" charset="0"/>
                </a:rPr>
                <a:t>проекты</a:t>
              </a:r>
              <a:endParaRPr lang="ru-RU" sz="2000" b="1" dirty="0">
                <a:solidFill>
                  <a:srgbClr val="FF9B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Myriad Pro" panose="020B0503030403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7143228" y="715317"/>
            <a:ext cx="1140528" cy="4739697"/>
            <a:chOff x="7134761" y="740718"/>
            <a:chExt cx="1140528" cy="4739697"/>
          </a:xfrm>
        </p:grpSpPr>
        <p:sp>
          <p:nvSpPr>
            <p:cNvPr id="13" name="Штриховая стрелка вправо 12"/>
            <p:cNvSpPr/>
            <p:nvPr/>
          </p:nvSpPr>
          <p:spPr>
            <a:xfrm rot="14088599">
              <a:off x="5335176" y="2540303"/>
              <a:ext cx="4739697" cy="1140528"/>
            </a:xfrm>
            <a:prstGeom prst="stripedRightArrow">
              <a:avLst/>
            </a:prstGeom>
            <a:gradFill>
              <a:gsLst>
                <a:gs pos="0">
                  <a:srgbClr val="007C9E"/>
                </a:gs>
                <a:gs pos="31000">
                  <a:schemeClr val="accent1">
                    <a:lumMod val="45000"/>
                    <a:lumOff val="55000"/>
                  </a:schemeClr>
                </a:gs>
                <a:gs pos="26000">
                  <a:srgbClr val="007B9A"/>
                </a:gs>
                <a:gs pos="70000">
                  <a:srgbClr val="0085AA"/>
                </a:gs>
              </a:gsLst>
              <a:lin ang="54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 rot="3305507">
              <a:off x="6829482" y="2862212"/>
              <a:ext cx="20681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  <a:effectLst>
                    <a:innerShdw blurRad="63500" dist="50800" dir="8100000">
                      <a:prstClr val="black">
                        <a:alpha val="50000"/>
                      </a:prstClr>
                    </a:innerShdw>
                  </a:effectLst>
                  <a:latin typeface="Myriad Pro" panose="020B0503030403020204" pitchFamily="34" charset="0"/>
                </a:rPr>
                <a:t>Опыт, практика</a:t>
              </a:r>
              <a:endParaRPr lang="ru-RU" sz="2000" b="1" dirty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Myriad Pro" panose="020B050303040302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938407" y="706767"/>
            <a:ext cx="1185215" cy="4729526"/>
            <a:chOff x="3929940" y="732168"/>
            <a:chExt cx="1185215" cy="4729526"/>
          </a:xfrm>
        </p:grpSpPr>
        <p:sp>
          <p:nvSpPr>
            <p:cNvPr id="18" name="Штриховая стрелка вправо 17"/>
            <p:cNvSpPr/>
            <p:nvPr/>
          </p:nvSpPr>
          <p:spPr>
            <a:xfrm rot="18334809">
              <a:off x="2157785" y="2504323"/>
              <a:ext cx="4729526" cy="1185215"/>
            </a:xfrm>
            <a:prstGeom prst="stripedRightArrow">
              <a:avLst/>
            </a:prstGeom>
            <a:gradFill>
              <a:gsLst>
                <a:gs pos="25000">
                  <a:srgbClr val="FF92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bg1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 rot="18332814">
              <a:off x="3366612" y="2824112"/>
              <a:ext cx="19303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  <a:effectLst>
                    <a:innerShdw blurRad="63500" dist="50800" dir="8100000">
                      <a:prstClr val="black">
                        <a:alpha val="50000"/>
                      </a:prstClr>
                    </a:innerShdw>
                  </a:effectLst>
                  <a:latin typeface="Myriad Pro" panose="020B0503030403020204" pitchFamily="34" charset="0"/>
                </a:rPr>
                <a:t>Знания, навык</a:t>
              </a:r>
              <a:endParaRPr lang="ru-RU" sz="2000" b="1" dirty="0">
                <a:solidFill>
                  <a:schemeClr val="bg1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Myriad Pro" panose="020B0503030403020204" pitchFamily="34" charset="0"/>
              </a:endParaRPr>
            </a:p>
          </p:txBody>
        </p:sp>
      </p:grpSp>
      <p:sp>
        <p:nvSpPr>
          <p:cNvPr id="20" name="Равнобедренный треугольник 19"/>
          <p:cNvSpPr/>
          <p:nvPr/>
        </p:nvSpPr>
        <p:spPr>
          <a:xfrm>
            <a:off x="2856419" y="801911"/>
            <a:ext cx="6465293" cy="4586863"/>
          </a:xfrm>
          <a:prstGeom prst="triangle">
            <a:avLst/>
          </a:prstGeom>
          <a:solidFill>
            <a:srgbClr val="008CB3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11996" y="1959071"/>
            <a:ext cx="1926468" cy="44627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19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ln>
                  <a:solidFill>
                    <a:srgbClr val="00A7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Управление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22357" y="3006645"/>
            <a:ext cx="1101903" cy="33855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19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>
                  <a:solidFill>
                    <a:srgbClr val="00A7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Прогноз</a:t>
            </a:r>
            <a:endParaRPr lang="ru-RU" sz="1600" b="1" dirty="0">
              <a:ln>
                <a:solidFill>
                  <a:srgbClr val="00A70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08275" y="2360804"/>
            <a:ext cx="1253977" cy="33855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19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>
                  <a:solidFill>
                    <a:srgbClr val="00A7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Ресурсы</a:t>
            </a:r>
            <a:endParaRPr lang="ru-RU" sz="1600" b="1" dirty="0">
              <a:ln>
                <a:solidFill>
                  <a:srgbClr val="00A70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65729" y="2360804"/>
            <a:ext cx="1106144" cy="33855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19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>
                  <a:solidFill>
                    <a:srgbClr val="00A7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Проекты</a:t>
            </a:r>
            <a:endParaRPr lang="ru-RU" sz="1600" b="1" dirty="0">
              <a:ln>
                <a:solidFill>
                  <a:srgbClr val="00A70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36684" y="2360804"/>
            <a:ext cx="878376" cy="33855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19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>
                  <a:solidFill>
                    <a:srgbClr val="00A7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Активы</a:t>
            </a:r>
            <a:endParaRPr lang="ru-RU" sz="1600" b="1" dirty="0">
              <a:ln>
                <a:solidFill>
                  <a:srgbClr val="00A70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48777" y="1900410"/>
            <a:ext cx="169756" cy="339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4503964" y="5037366"/>
            <a:ext cx="1012841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n>
                  <a:solidFill>
                    <a:srgbClr val="FF9B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Нотариус</a:t>
            </a:r>
            <a:endParaRPr lang="ru-RU" sz="1600" b="1" dirty="0">
              <a:ln>
                <a:solidFill>
                  <a:srgbClr val="FF9B0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66626" y="5021535"/>
            <a:ext cx="1329531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b="1" dirty="0" smtClean="0">
                <a:ln>
                  <a:solidFill>
                    <a:srgbClr val="FF92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Гос. органы</a:t>
            </a:r>
            <a:endParaRPr lang="ru-RU" b="1" dirty="0">
              <a:ln>
                <a:solidFill>
                  <a:srgbClr val="FF920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24786" y="4729799"/>
            <a:ext cx="619080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n>
                  <a:solidFill>
                    <a:srgbClr val="008CB3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Иски</a:t>
            </a:r>
            <a:endParaRPr lang="ru-RU" sz="1600" b="1" dirty="0">
              <a:ln>
                <a:solidFill>
                  <a:srgbClr val="008CB3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98438" y="5041539"/>
            <a:ext cx="503856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n>
                  <a:solidFill>
                    <a:srgbClr val="008CB3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Суд</a:t>
            </a:r>
            <a:endParaRPr lang="ru-RU" sz="1600" b="1" dirty="0">
              <a:ln>
                <a:solidFill>
                  <a:srgbClr val="008CB3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80592" y="4396849"/>
            <a:ext cx="18261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n>
                  <a:solidFill>
                    <a:srgbClr val="008CB3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Правовая помощь</a:t>
            </a:r>
            <a:endParaRPr lang="ru-RU" sz="1600" b="1" dirty="0">
              <a:ln>
                <a:solidFill>
                  <a:srgbClr val="008CB3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73616" y="3748411"/>
            <a:ext cx="153792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n>
                  <a:solidFill>
                    <a:srgbClr val="008CB3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Недвижимость</a:t>
            </a:r>
            <a:endParaRPr lang="ru-RU" sz="1600" b="1" dirty="0">
              <a:ln>
                <a:solidFill>
                  <a:srgbClr val="008CB3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073881" y="4729799"/>
            <a:ext cx="76976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n>
                  <a:solidFill>
                    <a:srgbClr val="008CB3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Споры</a:t>
            </a:r>
            <a:endParaRPr lang="ru-RU" sz="1600" b="1" dirty="0">
              <a:ln>
                <a:solidFill>
                  <a:srgbClr val="008CB3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90405" y="4076780"/>
            <a:ext cx="1080937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n>
                  <a:solidFill>
                    <a:srgbClr val="008CB3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Договоры</a:t>
            </a:r>
            <a:endParaRPr lang="ru-RU" sz="1600" b="1" dirty="0">
              <a:ln>
                <a:solidFill>
                  <a:srgbClr val="008CB3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00578" y="5041539"/>
            <a:ext cx="585417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n>
                  <a:solidFill>
                    <a:srgbClr val="008CB3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ЖКХ</a:t>
            </a:r>
            <a:endParaRPr lang="ru-RU" sz="1600" b="1" dirty="0">
              <a:ln>
                <a:solidFill>
                  <a:srgbClr val="008CB3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77032" y="2699079"/>
            <a:ext cx="1653133" cy="33855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19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>
                  <a:solidFill>
                    <a:srgbClr val="00A7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Консалтинг</a:t>
            </a:r>
            <a:endParaRPr lang="ru-RU" sz="1600" b="1" dirty="0">
              <a:ln>
                <a:solidFill>
                  <a:srgbClr val="00A70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27864" y="2689629"/>
            <a:ext cx="1759072" cy="33855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19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n>
                  <a:solidFill>
                    <a:srgbClr val="00A7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Бизнес  процессы</a:t>
            </a:r>
            <a:endParaRPr lang="ru-RU" sz="1600" b="1" dirty="0">
              <a:ln>
                <a:solidFill>
                  <a:srgbClr val="00A70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07404" y="3006645"/>
            <a:ext cx="1149737" cy="33855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19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>
                  <a:solidFill>
                    <a:srgbClr val="00A7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Анализ</a:t>
            </a:r>
            <a:endParaRPr lang="ru-RU" sz="1600" b="1" dirty="0">
              <a:ln>
                <a:solidFill>
                  <a:srgbClr val="00A70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45040" y="3006645"/>
            <a:ext cx="1103932" cy="33855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19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>
                  <a:solidFill>
                    <a:srgbClr val="00A7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Аудит</a:t>
            </a:r>
            <a:endParaRPr lang="ru-RU" sz="1600" b="1" dirty="0">
              <a:ln>
                <a:solidFill>
                  <a:srgbClr val="00A70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10873" y="3006645"/>
            <a:ext cx="1101903" cy="33855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19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>
                  <a:solidFill>
                    <a:srgbClr val="00A7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Контроль</a:t>
            </a:r>
            <a:endParaRPr lang="ru-RU" sz="1600" b="1" dirty="0">
              <a:ln>
                <a:solidFill>
                  <a:srgbClr val="00A70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31943" y="3726978"/>
            <a:ext cx="662260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b="1" dirty="0" smtClean="0">
                <a:ln>
                  <a:solidFill>
                    <a:srgbClr val="FF9B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ВЭД</a:t>
            </a:r>
            <a:endParaRPr lang="ru-RU" b="1" dirty="0">
              <a:ln>
                <a:solidFill>
                  <a:srgbClr val="FF9B0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27469" y="3726978"/>
            <a:ext cx="1126501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n>
                  <a:solidFill>
                    <a:srgbClr val="FF9B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Апостиль</a:t>
            </a:r>
            <a:endParaRPr lang="ru-RU" b="1" dirty="0">
              <a:ln>
                <a:solidFill>
                  <a:srgbClr val="FF9B0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65956" y="4729799"/>
            <a:ext cx="1102866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n>
                  <a:solidFill>
                    <a:srgbClr val="FF9B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Переводы</a:t>
            </a:r>
            <a:endParaRPr lang="ru-RU" sz="1600" b="1" dirty="0">
              <a:ln>
                <a:solidFill>
                  <a:srgbClr val="FF9B0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92063" y="4714410"/>
            <a:ext cx="1413720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b="1" dirty="0" smtClean="0">
                <a:ln>
                  <a:solidFill>
                    <a:srgbClr val="FF9B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Переговоры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620365" y="4081222"/>
            <a:ext cx="1029449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n>
                  <a:solidFill>
                    <a:srgbClr val="FF9B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Выставки</a:t>
            </a:r>
            <a:endParaRPr lang="ru-RU" sz="1600" b="1" dirty="0">
              <a:ln>
                <a:solidFill>
                  <a:srgbClr val="FF9B0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77621" y="5037366"/>
            <a:ext cx="1216167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n>
                  <a:solidFill>
                    <a:srgbClr val="FF9B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Документы</a:t>
            </a:r>
            <a:endParaRPr lang="ru-RU" sz="1600" b="1" dirty="0">
              <a:ln>
                <a:solidFill>
                  <a:srgbClr val="FF9B0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76942" y="4729799"/>
            <a:ext cx="1134541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n>
                  <a:solidFill>
                    <a:srgbClr val="FF9B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Делегация</a:t>
            </a:r>
            <a:endParaRPr lang="ru-RU" sz="1600" b="1" dirty="0">
              <a:ln>
                <a:solidFill>
                  <a:srgbClr val="FF9B0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12436" y="4081222"/>
            <a:ext cx="986167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n>
                  <a:solidFill>
                    <a:srgbClr val="FF9B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Офшоры</a:t>
            </a:r>
            <a:endParaRPr lang="ru-RU" sz="1600" b="1" dirty="0">
              <a:ln>
                <a:solidFill>
                  <a:srgbClr val="FF9B0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91547" y="4729799"/>
            <a:ext cx="920317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n>
                  <a:solidFill>
                    <a:srgbClr val="008CB3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Адвокат</a:t>
            </a:r>
            <a:endParaRPr lang="ru-RU" sz="1600" b="1" dirty="0">
              <a:ln>
                <a:solidFill>
                  <a:srgbClr val="008CB3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30553" y="4406146"/>
            <a:ext cx="1621726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n>
                  <a:solidFill>
                    <a:srgbClr val="FF9B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Устный перевод</a:t>
            </a:r>
            <a:endParaRPr lang="ru-RU" sz="1600" b="1" dirty="0">
              <a:ln>
                <a:solidFill>
                  <a:srgbClr val="FF9B0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149539" y="47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7109119" y="5041539"/>
            <a:ext cx="1205716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n>
                  <a:solidFill>
                    <a:srgbClr val="008CB3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Наследство</a:t>
            </a:r>
            <a:endParaRPr lang="ru-RU" sz="1600" b="1" dirty="0">
              <a:ln>
                <a:solidFill>
                  <a:srgbClr val="008CB3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24610" y="4406146"/>
            <a:ext cx="606256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n>
                  <a:solidFill>
                    <a:srgbClr val="FF9B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СМИ</a:t>
            </a:r>
            <a:endParaRPr lang="ru-RU" sz="1600" b="1" dirty="0">
              <a:ln>
                <a:solidFill>
                  <a:srgbClr val="FF9B0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671069" y="4076780"/>
            <a:ext cx="721736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n>
                  <a:solidFill>
                    <a:srgbClr val="008CB3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Долги</a:t>
            </a:r>
            <a:endParaRPr lang="ru-RU" sz="1600" b="1" dirty="0">
              <a:ln>
                <a:solidFill>
                  <a:srgbClr val="008CB3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466424" y="5024632"/>
            <a:ext cx="1329531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rgbClr val="0088A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Гос. органы</a:t>
            </a:r>
            <a:endParaRPr lang="ru-RU" b="1" dirty="0">
              <a:ln>
                <a:solidFill>
                  <a:schemeClr val="bg1"/>
                </a:solidFill>
              </a:ln>
              <a:solidFill>
                <a:srgbClr val="0088A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395236" y="4717585"/>
            <a:ext cx="1413720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rgbClr val="0088A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Переговоры</a:t>
            </a:r>
          </a:p>
        </p:txBody>
      </p:sp>
      <p:pic>
        <p:nvPicPr>
          <p:cNvPr id="57" name="Picture 4" descr="http://www.finlot-td.com/images/stories/ICO/presentation_a_25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722" y="3412655"/>
            <a:ext cx="1427895" cy="13613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6632428" y="3370672"/>
            <a:ext cx="141256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b="1" u="sng" dirty="0" smtClean="0">
                <a:ln>
                  <a:solidFill>
                    <a:srgbClr val="008CB3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Юр. защита</a:t>
            </a:r>
            <a:endParaRPr lang="ru-RU" b="1" u="sng" dirty="0">
              <a:ln>
                <a:solidFill>
                  <a:srgbClr val="008CB3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171098" y="3374893"/>
            <a:ext cx="1475660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ln>
                  <a:solidFill>
                    <a:srgbClr val="FF9B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Легализация</a:t>
            </a:r>
            <a:endParaRPr lang="ru-RU" b="1" u="sng" dirty="0">
              <a:ln>
                <a:solidFill>
                  <a:srgbClr val="FF9B0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1631969" y="4925550"/>
            <a:ext cx="2581659" cy="1390181"/>
            <a:chOff x="1646365" y="4738407"/>
            <a:chExt cx="2581659" cy="1390181"/>
          </a:xfrm>
        </p:grpSpPr>
        <p:pic>
          <p:nvPicPr>
            <p:cNvPr id="61" name="Рисунок 6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691"/>
            <a:stretch/>
          </p:blipFill>
          <p:spPr>
            <a:xfrm>
              <a:off x="1646365" y="4738407"/>
              <a:ext cx="2581659" cy="105021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2" name="Рисунок 6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337"/>
            <a:stretch/>
          </p:blipFill>
          <p:spPr>
            <a:xfrm>
              <a:off x="1913259" y="5712007"/>
              <a:ext cx="2017138" cy="4165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3" name="Группа 62"/>
          <p:cNvGrpSpPr/>
          <p:nvPr/>
        </p:nvGrpSpPr>
        <p:grpSpPr>
          <a:xfrm>
            <a:off x="8266696" y="4855516"/>
            <a:ext cx="2083844" cy="1414152"/>
            <a:chOff x="8180442" y="4739179"/>
            <a:chExt cx="2083844" cy="1414152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814"/>
            <a:stretch/>
          </p:blipFill>
          <p:spPr>
            <a:xfrm>
              <a:off x="8180442" y="4739179"/>
              <a:ext cx="2083844" cy="107561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5" name="Рисунок 6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692"/>
            <a:stretch/>
          </p:blipFill>
          <p:spPr>
            <a:xfrm>
              <a:off x="8491260" y="5767981"/>
              <a:ext cx="1461998" cy="3853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6" name="Группа 65"/>
          <p:cNvGrpSpPr/>
          <p:nvPr/>
        </p:nvGrpSpPr>
        <p:grpSpPr>
          <a:xfrm>
            <a:off x="4300120" y="497633"/>
            <a:ext cx="3501969" cy="1615417"/>
            <a:chOff x="4299768" y="393352"/>
            <a:chExt cx="3501969" cy="1615417"/>
          </a:xfrm>
        </p:grpSpPr>
        <p:sp>
          <p:nvSpPr>
            <p:cNvPr id="67" name="TextBox 66"/>
            <p:cNvSpPr txBox="1"/>
            <p:nvPr/>
          </p:nvSpPr>
          <p:spPr>
            <a:xfrm>
              <a:off x="5706682" y="1639437"/>
              <a:ext cx="747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yriad Pro" panose="020B0503030403020204" pitchFamily="34" charset="0"/>
                </a:rPr>
                <a:t> </a:t>
              </a:r>
              <a:r>
                <a:rPr lang="en-US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yriad Pro" panose="020B0503030403020204" pitchFamily="34" charset="0"/>
                </a:rPr>
                <a:t>20</a:t>
              </a:r>
              <a:r>
                <a:rPr lang="ru-RU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Myriad Pro" panose="020B0503030403020204" pitchFamily="34" charset="0"/>
                </a:rPr>
                <a:t>15</a:t>
              </a:r>
              <a:endParaRPr lang="ru-RU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endParaRPr>
            </a:p>
          </p:txBody>
        </p:sp>
        <p:grpSp>
          <p:nvGrpSpPr>
            <p:cNvPr id="68" name="Группа 67"/>
            <p:cNvGrpSpPr/>
            <p:nvPr/>
          </p:nvGrpSpPr>
          <p:grpSpPr>
            <a:xfrm>
              <a:off x="4299768" y="393352"/>
              <a:ext cx="3501969" cy="1268724"/>
              <a:chOff x="4285247" y="701117"/>
              <a:chExt cx="3501969" cy="1268724"/>
            </a:xfrm>
          </p:grpSpPr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0575" y="701117"/>
                <a:ext cx="1470751" cy="126872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70" name="TextBox 69"/>
              <p:cNvSpPr txBox="1"/>
              <p:nvPr/>
            </p:nvSpPr>
            <p:spPr>
              <a:xfrm>
                <a:off x="4285247" y="962823"/>
                <a:ext cx="3501969" cy="52322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 smtClean="0">
                    <a:solidFill>
                      <a:schemeClr val="bg1"/>
                    </a:solidFill>
                    <a:latin typeface="Myriad Pro" panose="020B0503030403020204" pitchFamily="34" charset="0"/>
                  </a:rPr>
                  <a:t>UniTra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Myriad Pro" panose="020B0503030403020204" pitchFamily="34" charset="0"/>
                  </a:rPr>
                  <a:t> </a:t>
                </a:r>
                <a:r>
                  <a:rPr lang="ru-RU" sz="2800" b="1" dirty="0" smtClean="0">
                    <a:solidFill>
                      <a:schemeClr val="bg1"/>
                    </a:solidFill>
                    <a:latin typeface="Myriad Pro" panose="020B0503030403020204" pitchFamily="34" charset="0"/>
                  </a:rPr>
                  <a:t>	      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Myriad Pro" panose="020B0503030403020204" pitchFamily="34" charset="0"/>
                  </a:rPr>
                  <a:t>Group</a:t>
                </a:r>
                <a:endParaRPr lang="ru-RU" sz="2800" b="1" dirty="0">
                  <a:solidFill>
                    <a:schemeClr val="bg1"/>
                  </a:solidFill>
                  <a:latin typeface="Myriad Pro" panose="020B0503030403020204" pitchFamily="34" charset="0"/>
                </a:endParaRPr>
              </a:p>
            </p:txBody>
          </p:sp>
        </p:grpSp>
      </p:grpSp>
      <p:sp>
        <p:nvSpPr>
          <p:cNvPr id="71" name="Прямоугольник 70"/>
          <p:cNvSpPr/>
          <p:nvPr/>
        </p:nvSpPr>
        <p:spPr>
          <a:xfrm>
            <a:off x="5162143" y="0"/>
            <a:ext cx="1860746" cy="646331"/>
          </a:xfrm>
          <a:prstGeom prst="rect">
            <a:avLst/>
          </a:prstGeom>
          <a:ln>
            <a:solidFill>
              <a:srgbClr val="FF92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9B00"/>
                </a:solidFill>
                <a:latin typeface="Myriad Pro" panose="020B0503030403020204" pitchFamily="34" charset="0"/>
              </a:rPr>
              <a:t>Наша история</a:t>
            </a:r>
            <a:endParaRPr lang="ru-RU" b="1" i="1" dirty="0">
              <a:solidFill>
                <a:srgbClr val="FF9B00"/>
              </a:solidFill>
              <a:latin typeface="Myriad Pro" panose="020B0503030403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718323" y="5807053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200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9</a:t>
            </a:r>
            <a:endParaRPr lang="ru-RU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yriad Pro" panose="020B0503030403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624838" y="1640182"/>
            <a:ext cx="160082" cy="320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313987" y="166180"/>
            <a:ext cx="3490937" cy="653184"/>
            <a:chOff x="477509" y="676679"/>
            <a:chExt cx="3490937" cy="653184"/>
          </a:xfrm>
        </p:grpSpPr>
        <p:sp>
          <p:nvSpPr>
            <p:cNvPr id="75" name="TextBox 74"/>
            <p:cNvSpPr txBox="1"/>
            <p:nvPr/>
          </p:nvSpPr>
          <p:spPr>
            <a:xfrm>
              <a:off x="1025762" y="676679"/>
              <a:ext cx="2942684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chemeClr val="bg1"/>
                  </a:solidFill>
                  <a:latin typeface="Myriad Pro" panose="020B0503030403020204" pitchFamily="34" charset="0"/>
                </a:rPr>
                <a:t>UniTra</a:t>
              </a:r>
              <a:r>
                <a:rPr lang="en-US" sz="2800" b="1" dirty="0" smtClean="0">
                  <a:solidFill>
                    <a:schemeClr val="bg1"/>
                  </a:solidFill>
                  <a:latin typeface="Myriad Pro" panose="020B0503030403020204" pitchFamily="34" charset="0"/>
                </a:rPr>
                <a:t> Group</a:t>
              </a:r>
              <a:endParaRPr lang="ru-RU" sz="2800" b="1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477509" y="1068253"/>
              <a:ext cx="3398292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Unified Business Solutions</a:t>
              </a:r>
              <a:endParaRPr lang="ru-RU" sz="1100" b="1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687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Группа 53"/>
          <p:cNvGrpSpPr/>
          <p:nvPr/>
        </p:nvGrpSpPr>
        <p:grpSpPr>
          <a:xfrm>
            <a:off x="2845647" y="824413"/>
            <a:ext cx="6465293" cy="4586863"/>
            <a:chOff x="2857809" y="857763"/>
            <a:chExt cx="6465293" cy="4586863"/>
          </a:xfrm>
        </p:grpSpPr>
        <p:sp>
          <p:nvSpPr>
            <p:cNvPr id="136" name="Равнобедренный треугольник 135"/>
            <p:cNvSpPr/>
            <p:nvPr/>
          </p:nvSpPr>
          <p:spPr>
            <a:xfrm>
              <a:off x="2857809" y="857763"/>
              <a:ext cx="6465293" cy="4586863"/>
            </a:xfrm>
            <a:prstGeom prst="triangle">
              <a:avLst/>
            </a:prstGeom>
            <a:solidFill>
              <a:srgbClr val="008CB3"/>
            </a:solidFill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028839" y="2543099"/>
              <a:ext cx="4148631" cy="76944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19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u="sng" dirty="0" smtClean="0">
                  <a:ln>
                    <a:solidFill>
                      <a:srgbClr val="00A700"/>
                    </a:solidFill>
                  </a:ln>
                  <a:solidFill>
                    <a:schemeClr val="bg1"/>
                  </a:solidFill>
                  <a:effectLst>
                    <a:outerShdw blurRad="50800" dist="38100" algn="l" rotWithShape="0">
                      <a:srgbClr val="0088AE">
                        <a:alpha val="81000"/>
                      </a:srgbClr>
                    </a:outerShdw>
                  </a:effectLst>
                </a:rPr>
                <a:t>Комплексное </a:t>
              </a:r>
            </a:p>
            <a:p>
              <a:pPr algn="ctr"/>
              <a:r>
                <a:rPr lang="ru-RU" sz="2200" b="1" u="sng" dirty="0" smtClean="0">
                  <a:ln>
                    <a:solidFill>
                      <a:srgbClr val="00A700"/>
                    </a:solidFill>
                  </a:ln>
                  <a:solidFill>
                    <a:schemeClr val="bg1"/>
                  </a:solidFill>
                  <a:effectLst>
                    <a:outerShdw blurRad="50800" dist="38100" algn="l" rotWithShape="0">
                      <a:srgbClr val="0088AE">
                        <a:alpha val="81000"/>
                      </a:srgbClr>
                    </a:outerShdw>
                  </a:effectLst>
                </a:rPr>
                <a:t>сопровождение бизнеса</a:t>
              </a:r>
              <a:endParaRPr lang="ru-RU" sz="2200" b="1" u="sng" dirty="0">
                <a:ln>
                  <a:solidFill>
                    <a:srgbClr val="00A700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srgbClr val="0088AE">
                      <a:alpha val="81000"/>
                    </a:srgbClr>
                  </a:outerShdw>
                </a:effectLst>
              </a:endParaRPr>
            </a:p>
          </p:txBody>
        </p:sp>
      </p:grpSp>
      <p:sp>
        <p:nvSpPr>
          <p:cNvPr id="80" name="Равнобедренный треугольник 79"/>
          <p:cNvSpPr/>
          <p:nvPr/>
        </p:nvSpPr>
        <p:spPr>
          <a:xfrm>
            <a:off x="2847952" y="827312"/>
            <a:ext cx="6465293" cy="4586863"/>
          </a:xfrm>
          <a:prstGeom prst="triangle">
            <a:avLst/>
          </a:prstGeom>
          <a:solidFill>
            <a:srgbClr val="008CB3"/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5103529" y="1984472"/>
            <a:ext cx="1926468" cy="44627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19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ln>
                  <a:solidFill>
                    <a:srgbClr val="00A7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Управление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4699808" y="2386205"/>
            <a:ext cx="1253977" cy="33855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19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>
                  <a:solidFill>
                    <a:srgbClr val="00A7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Ресурсы</a:t>
            </a:r>
            <a:endParaRPr lang="ru-RU" sz="1600" b="1" dirty="0">
              <a:ln>
                <a:solidFill>
                  <a:srgbClr val="00A70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6257262" y="2386205"/>
            <a:ext cx="1106144" cy="33855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19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>
                  <a:solidFill>
                    <a:srgbClr val="00A7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Проекты</a:t>
            </a:r>
            <a:endParaRPr lang="ru-RU" sz="1600" b="1" dirty="0">
              <a:ln>
                <a:solidFill>
                  <a:srgbClr val="00A70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5628217" y="2386205"/>
            <a:ext cx="878376" cy="33855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19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>
                  <a:solidFill>
                    <a:srgbClr val="00A7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Активы</a:t>
            </a:r>
            <a:endParaRPr lang="ru-RU" sz="1600" b="1" dirty="0">
              <a:ln>
                <a:solidFill>
                  <a:srgbClr val="00A70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840310" y="1925811"/>
            <a:ext cx="169756" cy="339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9" name="Picture 4" descr="http://www.finlot-td.com/images/stories/ICO/presentation_a_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864" y="2895826"/>
            <a:ext cx="1427895" cy="13613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6" name="Группа 145"/>
          <p:cNvGrpSpPr/>
          <p:nvPr/>
        </p:nvGrpSpPr>
        <p:grpSpPr>
          <a:xfrm>
            <a:off x="4235715" y="3641971"/>
            <a:ext cx="3718506" cy="1544469"/>
            <a:chOff x="171881" y="515677"/>
            <a:chExt cx="3718506" cy="1544469"/>
          </a:xfrm>
        </p:grpSpPr>
        <p:pic>
          <p:nvPicPr>
            <p:cNvPr id="139" name="Picture 4" descr="http://uni-tra.ru/img/serteficat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881" y="699967"/>
              <a:ext cx="993169" cy="627586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" name="Picture 2" descr="http://uni-uri.ru/img/serteficat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819" y="812590"/>
              <a:ext cx="1584326" cy="92290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" name="Рисунок 1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90369" y="515677"/>
              <a:ext cx="1200018" cy="69904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3" name="Рисунок 14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7910" y="733554"/>
              <a:ext cx="1464484" cy="99851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2" name="Рисунок 14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927" y="996734"/>
              <a:ext cx="1825524" cy="106341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14" name="TextBox 113"/>
          <p:cNvSpPr txBox="1"/>
          <p:nvPr/>
        </p:nvSpPr>
        <p:spPr>
          <a:xfrm>
            <a:off x="6623961" y="3396073"/>
            <a:ext cx="141256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b="1" u="sng" dirty="0" smtClean="0">
                <a:ln>
                  <a:solidFill>
                    <a:srgbClr val="008CB3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Юр. защита</a:t>
            </a:r>
            <a:endParaRPr lang="ru-RU" b="1" u="sng" dirty="0">
              <a:ln>
                <a:solidFill>
                  <a:srgbClr val="008CB3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162631" y="3400294"/>
            <a:ext cx="1475660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ln>
                  <a:solidFill>
                    <a:srgbClr val="FF9B0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Легализация</a:t>
            </a:r>
            <a:endParaRPr lang="ru-RU" b="1" u="sng" dirty="0">
              <a:ln>
                <a:solidFill>
                  <a:srgbClr val="FF9B0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1662558" y="4867578"/>
            <a:ext cx="2581659" cy="1390181"/>
            <a:chOff x="1646365" y="4738407"/>
            <a:chExt cx="2581659" cy="1390181"/>
          </a:xfrm>
        </p:grpSpPr>
        <p:pic>
          <p:nvPicPr>
            <p:cNvPr id="85" name="Рисунок 8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691"/>
            <a:stretch/>
          </p:blipFill>
          <p:spPr>
            <a:xfrm>
              <a:off x="1646365" y="4738407"/>
              <a:ext cx="2581659" cy="105021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9" name="Рисунок 10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337"/>
            <a:stretch/>
          </p:blipFill>
          <p:spPr>
            <a:xfrm>
              <a:off x="1913259" y="5712007"/>
              <a:ext cx="2017138" cy="4165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1" name="Группа 40"/>
          <p:cNvGrpSpPr/>
          <p:nvPr/>
        </p:nvGrpSpPr>
        <p:grpSpPr>
          <a:xfrm>
            <a:off x="8258229" y="4880917"/>
            <a:ext cx="2083844" cy="1414152"/>
            <a:chOff x="8180442" y="4739179"/>
            <a:chExt cx="2083844" cy="1414152"/>
          </a:xfrm>
        </p:grpSpPr>
        <p:pic>
          <p:nvPicPr>
            <p:cNvPr id="86" name="Рисунок 8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814"/>
            <a:stretch/>
          </p:blipFill>
          <p:spPr>
            <a:xfrm>
              <a:off x="8180442" y="4739179"/>
              <a:ext cx="2083844" cy="107561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8" name="Рисунок 107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692"/>
            <a:stretch/>
          </p:blipFill>
          <p:spPr>
            <a:xfrm>
              <a:off x="8491260" y="5767981"/>
              <a:ext cx="1461998" cy="3853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2" name="Группа 81"/>
          <p:cNvGrpSpPr/>
          <p:nvPr/>
        </p:nvGrpSpPr>
        <p:grpSpPr>
          <a:xfrm>
            <a:off x="4302943" y="534322"/>
            <a:ext cx="3501969" cy="1268724"/>
            <a:chOff x="4285247" y="701117"/>
            <a:chExt cx="3501969" cy="1268724"/>
          </a:xfrm>
        </p:grpSpPr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0575" y="701117"/>
              <a:ext cx="1470751" cy="126872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4" name="TextBox 83"/>
            <p:cNvSpPr txBox="1"/>
            <p:nvPr/>
          </p:nvSpPr>
          <p:spPr>
            <a:xfrm>
              <a:off x="4285247" y="962823"/>
              <a:ext cx="3501969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chemeClr val="bg1"/>
                  </a:solidFill>
                  <a:latin typeface="Myriad Pro" panose="020B0503030403020204" pitchFamily="34" charset="0"/>
                </a:rPr>
                <a:t>UniTra</a:t>
              </a:r>
              <a:r>
                <a:rPr lang="en-US" sz="2800" b="1" dirty="0" smtClean="0">
                  <a:solidFill>
                    <a:schemeClr val="bg1"/>
                  </a:solidFill>
                  <a:latin typeface="Myriad Pro" panose="020B0503030403020204" pitchFamily="34" charset="0"/>
                </a:rPr>
                <a:t> </a:t>
              </a:r>
              <a:r>
                <a:rPr lang="ru-RU" sz="2800" b="1" dirty="0" smtClean="0">
                  <a:solidFill>
                    <a:schemeClr val="bg1"/>
                  </a:solidFill>
                  <a:latin typeface="Myriad Pro" panose="020B0503030403020204" pitchFamily="34" charset="0"/>
                </a:rPr>
                <a:t>	      </a:t>
              </a:r>
              <a:r>
                <a:rPr lang="en-US" sz="2800" b="1" dirty="0" smtClean="0">
                  <a:solidFill>
                    <a:schemeClr val="bg1"/>
                  </a:solidFill>
                  <a:latin typeface="Myriad Pro" panose="020B0503030403020204" pitchFamily="34" charset="0"/>
                </a:rPr>
                <a:t>Group</a:t>
              </a:r>
              <a:endParaRPr lang="ru-RU" sz="2800" b="1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  <p:grpSp>
        <p:nvGrpSpPr>
          <p:cNvPr id="154" name="Группа 153"/>
          <p:cNvGrpSpPr/>
          <p:nvPr/>
        </p:nvGrpSpPr>
        <p:grpSpPr>
          <a:xfrm>
            <a:off x="0" y="135823"/>
            <a:ext cx="4183130" cy="3104087"/>
            <a:chOff x="-231652" y="272143"/>
            <a:chExt cx="4690430" cy="2895600"/>
          </a:xfrm>
        </p:grpSpPr>
        <p:grpSp>
          <p:nvGrpSpPr>
            <p:cNvPr id="155" name="Группа 154"/>
            <p:cNvGrpSpPr/>
            <p:nvPr/>
          </p:nvGrpSpPr>
          <p:grpSpPr>
            <a:xfrm>
              <a:off x="-231652" y="549501"/>
              <a:ext cx="4690430" cy="2499548"/>
              <a:chOff x="-55075" y="1133194"/>
              <a:chExt cx="4690430" cy="2499548"/>
            </a:xfrm>
          </p:grpSpPr>
          <p:grpSp>
            <p:nvGrpSpPr>
              <p:cNvPr id="157" name="Группа 156"/>
              <p:cNvGrpSpPr/>
              <p:nvPr/>
            </p:nvGrpSpPr>
            <p:grpSpPr>
              <a:xfrm>
                <a:off x="-55075" y="1133194"/>
                <a:ext cx="4690430" cy="1711977"/>
                <a:chOff x="-55075" y="1133194"/>
                <a:chExt cx="4690430" cy="1711977"/>
              </a:xfrm>
            </p:grpSpPr>
            <p:sp>
              <p:nvSpPr>
                <p:cNvPr id="159" name="TextBox 158"/>
                <p:cNvSpPr txBox="1"/>
                <p:nvPr/>
              </p:nvSpPr>
              <p:spPr>
                <a:xfrm>
                  <a:off x="-55075" y="1583287"/>
                  <a:ext cx="4690430" cy="1261884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endParaRPr lang="ru-RU" sz="1200" b="1" i="1" dirty="0" smtClean="0">
                    <a:solidFill>
                      <a:schemeClr val="bg1"/>
                    </a:solidFill>
                    <a:latin typeface="Myriad Pro" panose="020B0503030403020204" pitchFamily="34" charset="0"/>
                  </a:endParaRPr>
                </a:p>
                <a:p>
                  <a:pPr algn="ctr"/>
                  <a:r>
                    <a:rPr lang="ru-RU" sz="1400" b="1" i="1" dirty="0">
                      <a:solidFill>
                        <a:schemeClr val="bg1"/>
                      </a:solidFill>
                      <a:latin typeface="Myriad Pro" panose="020B0503030403020204" pitchFamily="34" charset="0"/>
                    </a:rPr>
                    <a:t> </a:t>
                  </a:r>
                  <a:r>
                    <a:rPr lang="ru-RU" sz="1400" b="1" i="1" dirty="0" smtClean="0">
                      <a:solidFill>
                        <a:schemeClr val="bg1"/>
                      </a:solidFill>
                      <a:latin typeface="Myriad Pro" panose="020B0503030403020204" pitchFamily="34" charset="0"/>
                    </a:rPr>
                    <a:t>      </a:t>
                  </a:r>
                  <a:r>
                    <a:rPr lang="ru-RU" sz="1600" b="1" i="1" dirty="0" smtClean="0">
                      <a:solidFill>
                        <a:schemeClr val="bg1"/>
                      </a:solidFill>
                      <a:latin typeface="Myriad Pro" panose="020B0503030403020204" pitchFamily="34" charset="0"/>
                    </a:rPr>
                    <a:t>Максимально  эффективно использовать наши знания и опыт</a:t>
                  </a:r>
                  <a:endParaRPr lang="en-US" sz="1600" b="1" i="1" dirty="0" smtClean="0">
                    <a:solidFill>
                      <a:schemeClr val="bg1"/>
                    </a:solidFill>
                    <a:latin typeface="Myriad Pro" panose="020B0503030403020204" pitchFamily="34" charset="0"/>
                  </a:endParaRPr>
                </a:p>
                <a:p>
                  <a:pPr algn="ctr"/>
                  <a:r>
                    <a:rPr lang="ru-RU" sz="1600" b="1" i="1" dirty="0" smtClean="0">
                      <a:solidFill>
                        <a:schemeClr val="bg1"/>
                      </a:solidFill>
                      <a:latin typeface="Myriad Pro" panose="020B0503030403020204" pitchFamily="34" charset="0"/>
                    </a:rPr>
                    <a:t> для построения  защищенного, цивилизованного  бизнеса  </a:t>
                  </a:r>
                  <a:endParaRPr lang="ru-RU" sz="1600" b="1" i="1" dirty="0">
                    <a:solidFill>
                      <a:schemeClr val="bg1"/>
                    </a:solidFill>
                    <a:latin typeface="Myriad Pro" panose="020B0503030403020204" pitchFamily="34" charset="0"/>
                  </a:endParaRPr>
                </a:p>
              </p:txBody>
            </p:sp>
            <p:sp>
              <p:nvSpPr>
                <p:cNvPr id="160" name="Прямоугольник 159"/>
                <p:cNvSpPr/>
                <p:nvPr/>
              </p:nvSpPr>
              <p:spPr>
                <a:xfrm>
                  <a:off x="1288220" y="1133194"/>
                  <a:ext cx="1880867" cy="646331"/>
                </a:xfrm>
                <a:prstGeom prst="rect">
                  <a:avLst/>
                </a:prstGeom>
                <a:ln>
                  <a:solidFill>
                    <a:srgbClr val="FF920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b="1" i="1" dirty="0" smtClean="0">
                      <a:solidFill>
                        <a:srgbClr val="FF9B00"/>
                      </a:solidFill>
                      <a:latin typeface="Myriad Pro" panose="020B0503030403020204" pitchFamily="34" charset="0"/>
                    </a:rPr>
                    <a:t>Наша миссия</a:t>
                  </a:r>
                  <a:endParaRPr lang="ru-RU" b="1" i="1" dirty="0">
                    <a:solidFill>
                      <a:srgbClr val="FF9B00"/>
                    </a:solidFill>
                    <a:latin typeface="Myriad Pro" panose="020B0503030403020204" pitchFamily="34" charset="0"/>
                  </a:endParaRPr>
                </a:p>
              </p:txBody>
            </p:sp>
          </p:grpSp>
          <p:sp>
            <p:nvSpPr>
              <p:cNvPr id="158" name="TextBox 157"/>
              <p:cNvSpPr txBox="1"/>
              <p:nvPr/>
            </p:nvSpPr>
            <p:spPr>
              <a:xfrm>
                <a:off x="944452" y="3047967"/>
                <a:ext cx="2568403" cy="584775"/>
              </a:xfrm>
              <a:prstGeom prst="rect">
                <a:avLst/>
              </a:prstGeom>
              <a:noFill/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i="1" dirty="0" smtClean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j-lt"/>
                  </a:rPr>
                  <a:t>А.П. Холод</a:t>
                </a:r>
                <a:endParaRPr lang="ru-RU" i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endParaRPr>
              </a:p>
              <a:p>
                <a:pPr algn="ctr"/>
                <a:r>
                  <a:rPr lang="ru-RU" sz="1400" i="1" dirty="0" smtClean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j-lt"/>
                  </a:rPr>
                  <a:t>Управляющий </a:t>
                </a:r>
                <a:r>
                  <a:rPr lang="en-US" sz="1400" i="1" dirty="0" err="1" smtClean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j-lt"/>
                  </a:rPr>
                  <a:t>UniTra</a:t>
                </a:r>
                <a:r>
                  <a:rPr lang="en-US" sz="1400" i="1" dirty="0" smtClean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j-lt"/>
                  </a:rPr>
                  <a:t> Group</a:t>
                </a:r>
                <a:endParaRPr lang="ru-RU" sz="1400" i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endParaRPr>
              </a:p>
            </p:txBody>
          </p:sp>
        </p:grpSp>
        <p:sp>
          <p:nvSpPr>
            <p:cNvPr id="156" name="Прямоугольник 155"/>
            <p:cNvSpPr/>
            <p:nvPr/>
          </p:nvSpPr>
          <p:spPr>
            <a:xfrm>
              <a:off x="-66148" y="272143"/>
              <a:ext cx="4326182" cy="28956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1" name="Группа 160"/>
          <p:cNvGrpSpPr/>
          <p:nvPr/>
        </p:nvGrpSpPr>
        <p:grpSpPr>
          <a:xfrm>
            <a:off x="8327653" y="101294"/>
            <a:ext cx="3750662" cy="2896263"/>
            <a:chOff x="8074069" y="271480"/>
            <a:chExt cx="3742558" cy="2896263"/>
          </a:xfrm>
        </p:grpSpPr>
        <p:grpSp>
          <p:nvGrpSpPr>
            <p:cNvPr id="162" name="Группа 161"/>
            <p:cNvGrpSpPr/>
            <p:nvPr/>
          </p:nvGrpSpPr>
          <p:grpSpPr>
            <a:xfrm>
              <a:off x="8074069" y="521657"/>
              <a:ext cx="3742558" cy="2535818"/>
              <a:chOff x="8818702" y="298656"/>
              <a:chExt cx="3742558" cy="2535818"/>
            </a:xfrm>
          </p:grpSpPr>
          <p:sp>
            <p:nvSpPr>
              <p:cNvPr id="164" name="TextBox 163"/>
              <p:cNvSpPr txBox="1"/>
              <p:nvPr/>
            </p:nvSpPr>
            <p:spPr>
              <a:xfrm>
                <a:off x="9409116" y="2249699"/>
                <a:ext cx="2568403" cy="584775"/>
              </a:xfrm>
              <a:prstGeom prst="rect">
                <a:avLst/>
              </a:prstGeom>
              <a:noFill/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i="1" dirty="0" smtClean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j-lt"/>
                  </a:rPr>
                  <a:t>Альберт Эйнштейн</a:t>
                </a:r>
                <a:endParaRPr lang="ru-RU" i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endParaRPr>
              </a:p>
              <a:p>
                <a:pPr algn="ctr"/>
                <a:r>
                  <a:rPr lang="ru-RU" sz="1400" i="1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j-lt"/>
                  </a:rPr>
                  <a:t>физик-теоретик</a:t>
                </a:r>
              </a:p>
            </p:txBody>
          </p:sp>
          <p:sp>
            <p:nvSpPr>
              <p:cNvPr id="165" name="Прямоугольник 164"/>
              <p:cNvSpPr/>
              <p:nvPr/>
            </p:nvSpPr>
            <p:spPr>
              <a:xfrm>
                <a:off x="10039047" y="298656"/>
                <a:ext cx="1301959" cy="369332"/>
              </a:xfrm>
              <a:prstGeom prst="rect">
                <a:avLst/>
              </a:prstGeom>
              <a:ln>
                <a:solidFill>
                  <a:srgbClr val="FF9200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ru-RU" b="1" i="1" dirty="0">
                    <a:solidFill>
                      <a:srgbClr val="FF9B00"/>
                    </a:solidFill>
                    <a:latin typeface="Myriad Pro" panose="020B0503030403020204" pitchFamily="34" charset="0"/>
                  </a:rPr>
                  <a:t>Наш девиз</a:t>
                </a:r>
              </a:p>
            </p:txBody>
          </p:sp>
          <p:sp>
            <p:nvSpPr>
              <p:cNvPr id="166" name="Прямоугольник 165"/>
              <p:cNvSpPr/>
              <p:nvPr/>
            </p:nvSpPr>
            <p:spPr>
              <a:xfrm>
                <a:off x="8818702" y="1086686"/>
                <a:ext cx="374255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b="1" i="1" dirty="0">
                    <a:solidFill>
                      <a:schemeClr val="bg1"/>
                    </a:solidFill>
                    <a:latin typeface="Myriad Pro" panose="020B0503030403020204" pitchFamily="34" charset="0"/>
                  </a:rPr>
                  <a:t>Стремись не к тому, чтобы добиться успеха, </a:t>
                </a:r>
                <a:r>
                  <a:rPr lang="ru-RU" sz="1600" b="1" i="1" dirty="0" smtClean="0">
                    <a:solidFill>
                      <a:schemeClr val="bg1"/>
                    </a:solidFill>
                    <a:latin typeface="Myriad Pro" panose="020B0503030403020204" pitchFamily="34" charset="0"/>
                  </a:rPr>
                  <a:t>а </a:t>
                </a:r>
                <a:r>
                  <a:rPr lang="ru-RU" sz="1600" b="1" i="1" dirty="0">
                    <a:solidFill>
                      <a:schemeClr val="bg1"/>
                    </a:solidFill>
                    <a:latin typeface="Myriad Pro" panose="020B0503030403020204" pitchFamily="34" charset="0"/>
                  </a:rPr>
                  <a:t>к </a:t>
                </a:r>
                <a:r>
                  <a:rPr lang="ru-RU" sz="1600" b="1" i="1" dirty="0" smtClean="0">
                    <a:solidFill>
                      <a:schemeClr val="bg1"/>
                    </a:solidFill>
                    <a:latin typeface="Myriad Pro" panose="020B0503030403020204" pitchFamily="34" charset="0"/>
                  </a:rPr>
                  <a:t>тому, чтобы </a:t>
                </a:r>
                <a:r>
                  <a:rPr lang="ru-RU" sz="1600" b="1" i="1" dirty="0">
                    <a:solidFill>
                      <a:schemeClr val="bg1"/>
                    </a:solidFill>
                    <a:latin typeface="Myriad Pro" panose="020B0503030403020204" pitchFamily="34" charset="0"/>
                  </a:rPr>
                  <a:t>твоя жизнь </a:t>
                </a:r>
                <a:r>
                  <a:rPr lang="ru-RU" sz="1600" b="1" i="1" dirty="0" smtClean="0">
                    <a:solidFill>
                      <a:schemeClr val="bg1"/>
                    </a:solidFill>
                    <a:latin typeface="Myriad Pro" panose="020B0503030403020204" pitchFamily="34" charset="0"/>
                  </a:rPr>
                  <a:t>имела </a:t>
                </a:r>
                <a:r>
                  <a:rPr lang="ru-RU" sz="1600" b="1" i="1" dirty="0">
                    <a:solidFill>
                      <a:schemeClr val="bg1"/>
                    </a:solidFill>
                    <a:latin typeface="Myriad Pro" panose="020B0503030403020204" pitchFamily="34" charset="0"/>
                  </a:rPr>
                  <a:t>смысл.</a:t>
                </a:r>
                <a:r>
                  <a:rPr lang="ru-RU" sz="1600" i="1" dirty="0">
                    <a:latin typeface="Myriad Pro" panose="020B0503030403020204" pitchFamily="34" charset="0"/>
                  </a:rPr>
                  <a:t>	</a:t>
                </a:r>
                <a:endParaRPr lang="ru-RU" sz="1600" dirty="0"/>
              </a:p>
            </p:txBody>
          </p:sp>
        </p:grpSp>
        <p:sp>
          <p:nvSpPr>
            <p:cNvPr id="163" name="Прямоугольник 162"/>
            <p:cNvSpPr/>
            <p:nvPr/>
          </p:nvSpPr>
          <p:spPr>
            <a:xfrm>
              <a:off x="8103449" y="271480"/>
              <a:ext cx="3689058" cy="289626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29344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4604">
            <a:off x="273985" y="1169495"/>
            <a:ext cx="961600" cy="128025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8" name="Стрелка влево 17"/>
          <p:cNvSpPr/>
          <p:nvPr/>
        </p:nvSpPr>
        <p:spPr>
          <a:xfrm rot="20247819">
            <a:off x="4118956" y="1781629"/>
            <a:ext cx="2595216" cy="252502"/>
          </a:xfrm>
          <a:prstGeom prst="leftArrow">
            <a:avLst/>
          </a:prstGeom>
          <a:solidFill>
            <a:srgbClr val="FF9B00"/>
          </a:solidFill>
          <a:ln w="38100">
            <a:solidFill>
              <a:srgbClr val="FF9B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лево 18"/>
          <p:cNvSpPr/>
          <p:nvPr/>
        </p:nvSpPr>
        <p:spPr>
          <a:xfrm rot="16200000">
            <a:off x="4615481" y="2560778"/>
            <a:ext cx="2973173" cy="340817"/>
          </a:xfrm>
          <a:prstGeom prst="leftArrow">
            <a:avLst/>
          </a:prstGeom>
          <a:solidFill>
            <a:srgbClr val="FF9B00"/>
          </a:solidFill>
          <a:ln w="38100">
            <a:solidFill>
              <a:srgbClr val="FF9B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лево 35"/>
          <p:cNvSpPr/>
          <p:nvPr/>
        </p:nvSpPr>
        <p:spPr>
          <a:xfrm rot="1243884" flipH="1">
            <a:off x="5491621" y="1778281"/>
            <a:ext cx="2586555" cy="254885"/>
          </a:xfrm>
          <a:prstGeom prst="leftArrow">
            <a:avLst/>
          </a:prstGeom>
          <a:solidFill>
            <a:srgbClr val="FF9B00"/>
          </a:solidFill>
          <a:ln w="38100">
            <a:solidFill>
              <a:srgbClr val="FF9B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4"/>
          <a:stretch/>
        </p:blipFill>
        <p:spPr>
          <a:xfrm>
            <a:off x="236547" y="-145513"/>
            <a:ext cx="2557893" cy="1244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031" y="298187"/>
            <a:ext cx="1896566" cy="18965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22659" y="3080469"/>
            <a:ext cx="5075717" cy="18158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Сопровождение </a:t>
            </a:r>
            <a:r>
              <a:rPr lang="ru-RU" sz="16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на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сделках</a:t>
            </a:r>
            <a:r>
              <a:rPr lang="ru-RU" sz="16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, нотариальное заверение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переводов</a:t>
            </a:r>
            <a:endParaRPr lang="en-US" sz="1600" dirty="0" smtClean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Myriad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Нотариальный </a:t>
            </a:r>
            <a:r>
              <a:rPr lang="ru-RU" sz="16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перевод личных документов </a:t>
            </a:r>
            <a:endParaRPr lang="ru-RU" sz="1600" dirty="0" smtClean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Myriad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Апостиль (консульская легализация</a:t>
            </a:r>
            <a:r>
              <a:rPr lang="ru-RU" sz="16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)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документов</a:t>
            </a:r>
          </a:p>
          <a:p>
            <a:r>
              <a:rPr lang="ru-RU" sz="16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/>
            </a:r>
            <a:br>
              <a:rPr lang="ru-RU" sz="16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</a:br>
            <a:endParaRPr lang="ru-RU" sz="160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Myriad Pro" panose="020B0503030403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096" y="3255689"/>
            <a:ext cx="5075717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Письменный перевод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более </a:t>
            </a:r>
            <a:r>
              <a:rPr lang="ru-RU" sz="16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чем с 50 языков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мира</a:t>
            </a:r>
            <a:endParaRPr lang="en-US" sz="1600" dirty="0" smtClean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Myriad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Срочный перевод</a:t>
            </a:r>
            <a:endParaRPr lang="en-US" sz="1600" dirty="0" smtClean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Myriad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Устный </a:t>
            </a:r>
            <a:r>
              <a:rPr lang="ru-RU" sz="16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последовательный </a:t>
            </a:r>
            <a:endParaRPr lang="ru-RU" sz="1600" dirty="0" smtClean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Myriad Pro" panose="020B0503030403020204" pitchFamily="34" charset="0"/>
            </a:endParaRPr>
          </a:p>
          <a:p>
            <a:r>
              <a:rPr lang="ru-RU" sz="16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и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синхронный перевод </a:t>
            </a:r>
            <a:endParaRPr lang="en-US" sz="1600" dirty="0" smtClean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Myriad Pro" panose="020B0503030403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54210" y="5197287"/>
            <a:ext cx="4528207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Письменный перевод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специализированной тематики</a:t>
            </a:r>
            <a:endParaRPr lang="en-US" sz="1600" dirty="0" smtClean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Myriad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Перевод на переговорах, выставках, гиды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Любые нестандартные переводческие задачи</a:t>
            </a:r>
            <a:endParaRPr lang="en-US" sz="1600" dirty="0" smtClean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Myriad Pro" panose="020B0503030403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15341" y="2170577"/>
            <a:ext cx="3708363" cy="646331"/>
          </a:xfrm>
          <a:prstGeom prst="rect">
            <a:avLst/>
          </a:prstGeom>
          <a:noFill/>
          <a:ln>
            <a:solidFill>
              <a:srgbClr val="FF9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969799" y="2197154"/>
            <a:ext cx="3708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Отдел легализации и 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нотариального сопровождения</a:t>
            </a:r>
            <a:endParaRPr lang="ru-RU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0457049" y="1208826"/>
            <a:ext cx="1514846" cy="1128724"/>
            <a:chOff x="9938897" y="2277188"/>
            <a:chExt cx="1514846" cy="1128724"/>
          </a:xfrm>
        </p:grpSpPr>
        <p:pic>
          <p:nvPicPr>
            <p:cNvPr id="11" name="Picture 6" descr="нотариально заверенный документ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96052" flipH="1">
              <a:off x="10661023" y="2277188"/>
              <a:ext cx="792720" cy="90959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Группа 1"/>
            <p:cNvGrpSpPr/>
            <p:nvPr/>
          </p:nvGrpSpPr>
          <p:grpSpPr>
            <a:xfrm>
              <a:off x="9938897" y="2279436"/>
              <a:ext cx="1279469" cy="1126476"/>
              <a:chOff x="9938897" y="2279436"/>
              <a:chExt cx="1279469" cy="1126476"/>
            </a:xfrm>
          </p:grpSpPr>
          <p:pic>
            <p:nvPicPr>
              <p:cNvPr id="1028" name="Picture 4" descr="http://uni-tra.ru/img/passport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448999">
                <a:off x="9988732" y="2279436"/>
                <a:ext cx="686996" cy="94358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6" name="Picture 2" descr="http://uni-tra.ru/img/serteficate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38897" y="2597412"/>
                <a:ext cx="1279469" cy="808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1" name="Группа 20"/>
          <p:cNvGrpSpPr/>
          <p:nvPr/>
        </p:nvGrpSpPr>
        <p:grpSpPr>
          <a:xfrm>
            <a:off x="3567046" y="4102046"/>
            <a:ext cx="3355613" cy="686725"/>
            <a:chOff x="7143635" y="2591977"/>
            <a:chExt cx="2018995" cy="686725"/>
          </a:xfrm>
        </p:grpSpPr>
        <p:sp>
          <p:nvSpPr>
            <p:cNvPr id="22" name="TextBox 21"/>
            <p:cNvSpPr txBox="1"/>
            <p:nvPr/>
          </p:nvSpPr>
          <p:spPr>
            <a:xfrm>
              <a:off x="7143635" y="2632371"/>
              <a:ext cx="20189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pPr algn="ctr"/>
              <a:r>
                <a:rPr lang="ru-RU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переводчиков</a:t>
              </a:r>
              <a:endParaRPr lang="ru-RU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7309246" y="2591977"/>
              <a:ext cx="1772864" cy="646331"/>
            </a:xfrm>
            <a:prstGeom prst="rect">
              <a:avLst/>
            </a:prstGeom>
            <a:noFill/>
            <a:ln>
              <a:solidFill>
                <a:srgbClr val="FF9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831932" y="2176160"/>
            <a:ext cx="3742557" cy="646331"/>
            <a:chOff x="6510623" y="2159410"/>
            <a:chExt cx="3606801" cy="646331"/>
          </a:xfrm>
        </p:grpSpPr>
        <p:sp>
          <p:nvSpPr>
            <p:cNvPr id="10" name="TextBox 9"/>
            <p:cNvSpPr txBox="1"/>
            <p:nvPr/>
          </p:nvSpPr>
          <p:spPr>
            <a:xfrm>
              <a:off x="6510623" y="2159410"/>
              <a:ext cx="33014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Отдел оперативного перевода </a:t>
              </a:r>
            </a:p>
            <a:p>
              <a:pPr algn="r"/>
              <a:r>
                <a:rPr lang="ru-RU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(штатные специалисты)</a:t>
              </a:r>
              <a:endParaRPr lang="ru-RU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540932" y="2159410"/>
              <a:ext cx="3576492" cy="646331"/>
            </a:xfrm>
            <a:prstGeom prst="rect">
              <a:avLst/>
            </a:prstGeom>
            <a:noFill/>
            <a:ln>
              <a:solidFill>
                <a:srgbClr val="FF9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30" name="Picture 6" descr="http://uni-tra.ru/img/notebook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7276">
            <a:off x="970566" y="1319985"/>
            <a:ext cx="1088730" cy="96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103390" y="133089"/>
            <a:ext cx="2812806" cy="646331"/>
          </a:xfrm>
          <a:prstGeom prst="rect">
            <a:avLst/>
          </a:prstGeom>
          <a:noFill/>
          <a:ln w="38100">
            <a:solidFill>
              <a:srgbClr val="FF9B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9262923" y="133088"/>
            <a:ext cx="2812806" cy="646331"/>
          </a:xfrm>
          <a:prstGeom prst="rect">
            <a:avLst/>
          </a:prstGeom>
          <a:noFill/>
          <a:ln w="38100">
            <a:solidFill>
              <a:srgbClr val="FF9B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588" y="5105400"/>
            <a:ext cx="3500671" cy="16538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9603" y="5085660"/>
            <a:ext cx="3500671" cy="16538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Прямоугольник 29"/>
          <p:cNvSpPr/>
          <p:nvPr/>
        </p:nvSpPr>
        <p:spPr>
          <a:xfrm>
            <a:off x="9289101" y="277817"/>
            <a:ext cx="23358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+7 (495) 411-29-22</a:t>
            </a:r>
            <a:endParaRPr lang="ru-RU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yriad Pro" panose="020B0503030403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91"/>
          <a:stretch/>
        </p:blipFill>
        <p:spPr>
          <a:xfrm>
            <a:off x="4568777" y="648020"/>
            <a:ext cx="3160218" cy="12855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hlinkClick r:id="rId13"/>
          </p:cNvPr>
          <p:cNvSpPr txBox="1"/>
          <p:nvPr/>
        </p:nvSpPr>
        <p:spPr>
          <a:xfrm>
            <a:off x="600209" y="797891"/>
            <a:ext cx="174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9B00"/>
                </a:solidFill>
                <a:effectLst>
                  <a:innerShdw blurRad="63500" dist="50800" dir="5400000">
                    <a:schemeClr val="bg1">
                      <a:alpha val="50000"/>
                    </a:schemeClr>
                  </a:innerShdw>
                </a:effectLst>
                <a:latin typeface="Myriad Pro" panose="020B0503030403020204" pitchFamily="34" charset="0"/>
              </a:rPr>
              <a:t>www.uni-tra.ru</a:t>
            </a:r>
            <a:endParaRPr lang="ru-RU" b="1" dirty="0">
              <a:solidFill>
                <a:srgbClr val="FF9B00"/>
              </a:solidFill>
              <a:effectLst>
                <a:innerShdw blurRad="63500" dist="50800" dir="5400000">
                  <a:schemeClr val="bg1">
                    <a:alpha val="50000"/>
                  </a:schemeClr>
                </a:innerShdw>
              </a:effectLst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35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3406901" y="854299"/>
            <a:ext cx="5432244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Бизнес под надежной защитой</a:t>
            </a:r>
            <a:endParaRPr lang="ru-RU" sz="28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r="68826" b="11508"/>
          <a:stretch/>
        </p:blipFill>
        <p:spPr>
          <a:xfrm>
            <a:off x="5236710" y="2639291"/>
            <a:ext cx="1735589" cy="1641764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1356094" y="3167479"/>
            <a:ext cx="4505906" cy="523220"/>
            <a:chOff x="1698996" y="3167479"/>
            <a:chExt cx="4505906" cy="523220"/>
          </a:xfrm>
        </p:grpSpPr>
        <p:grpSp>
          <p:nvGrpSpPr>
            <p:cNvPr id="46" name="Группа 45"/>
            <p:cNvGrpSpPr/>
            <p:nvPr/>
          </p:nvGrpSpPr>
          <p:grpSpPr>
            <a:xfrm>
              <a:off x="1698996" y="3175386"/>
              <a:ext cx="4505906" cy="515313"/>
              <a:chOff x="5785893" y="2134010"/>
              <a:chExt cx="4342460" cy="515313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9950323" y="2163352"/>
                <a:ext cx="1780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endParaRPr lang="ru-RU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5785893" y="2134010"/>
                <a:ext cx="3192565" cy="515313"/>
              </a:xfrm>
              <a:prstGeom prst="rect">
                <a:avLst/>
              </a:prstGeom>
              <a:noFill/>
              <a:ln>
                <a:solidFill>
                  <a:srgbClr val="FF9B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8" name="Прямоугольник 47"/>
            <p:cNvSpPr/>
            <p:nvPr/>
          </p:nvSpPr>
          <p:spPr>
            <a:xfrm>
              <a:off x="1881624" y="3167479"/>
              <a:ext cx="311261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400" b="1" dirty="0" smtClean="0">
                  <a:solidFill>
                    <a:schemeClr val="bg1"/>
                  </a:solidFill>
                  <a:latin typeface="Myriad Pro" panose="020B0503030403020204" pitchFamily="34" charset="0"/>
                </a:rPr>
                <a:t>Due Diligence</a:t>
              </a:r>
              <a:r>
                <a:rPr lang="ru-RU" sz="1400" b="1" dirty="0" smtClean="0">
                  <a:solidFill>
                    <a:schemeClr val="bg1"/>
                  </a:solidFill>
                  <a:latin typeface="Myriad Pro" panose="020B0503030403020204" pitchFamily="34" charset="0"/>
                </a:rPr>
                <a:t>, </a:t>
              </a:r>
              <a:r>
                <a:rPr lang="en-US" sz="1400" b="1" dirty="0" smtClean="0">
                  <a:solidFill>
                    <a:schemeClr val="bg1"/>
                  </a:solidFill>
                  <a:latin typeface="Myriad Pro" panose="020B0503030403020204" pitchFamily="34" charset="0"/>
                </a:rPr>
                <a:t>Forensic </a:t>
              </a:r>
            </a:p>
            <a:p>
              <a:pPr algn="r"/>
              <a:r>
                <a:rPr lang="en-US" sz="1400" b="1" dirty="0" smtClean="0">
                  <a:solidFill>
                    <a:schemeClr val="bg1"/>
                  </a:solidFill>
                  <a:latin typeface="Myriad Pro" panose="020B0503030403020204" pitchFamily="34" charset="0"/>
                </a:rPr>
                <a:t>(</a:t>
              </a:r>
              <a:r>
                <a:rPr lang="ru-RU" sz="1400" b="1" dirty="0" smtClean="0">
                  <a:solidFill>
                    <a:schemeClr val="bg1"/>
                  </a:solidFill>
                  <a:latin typeface="Myriad Pro" panose="020B0503030403020204" pitchFamily="34" charset="0"/>
                </a:rPr>
                <a:t>аудит, проверка </a:t>
              </a:r>
              <a:r>
                <a:rPr lang="ru-RU" sz="1400" b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бизнеса)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165546" y="2007408"/>
            <a:ext cx="4041638" cy="90024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05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Медиация. Досудебное урегулирование спора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05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Юридическая </a:t>
            </a:r>
            <a:r>
              <a:rPr lang="ru-RU" sz="105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помощь по делам общей юрисдикции и гражданского судопроизводства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05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Разрешение споров в сфере коммерческой деятельности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05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Услуги при подготовке и рассмотрении дел в судах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6659" y="2001927"/>
            <a:ext cx="4652424" cy="15465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05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Правовая </a:t>
            </a:r>
            <a:r>
              <a:rPr lang="ru-RU" sz="105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основа </a:t>
            </a:r>
            <a:r>
              <a:rPr lang="ru-RU" sz="105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предпринимательской деятельности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05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Регистрация </a:t>
            </a:r>
            <a:r>
              <a:rPr lang="ru-RU" sz="105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ООО, </a:t>
            </a:r>
            <a:r>
              <a:rPr lang="ru-RU" sz="105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СП и НКО </a:t>
            </a:r>
            <a:endParaRPr lang="ru-RU" sz="105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Myriad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05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Правовой </a:t>
            </a:r>
            <a:r>
              <a:rPr lang="ru-RU" sz="105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консалтинг и </a:t>
            </a:r>
            <a:r>
              <a:rPr lang="ru-RU" sz="105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семинары</a:t>
            </a:r>
            <a:endParaRPr lang="ru-RU" sz="105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Myriad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05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Защита интеллектуальной собственности и товарных знаков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05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Доверительное управление </a:t>
            </a:r>
            <a:r>
              <a:rPr lang="ru-RU" sz="105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бизнесом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05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Подготовка, </a:t>
            </a:r>
            <a:r>
              <a:rPr lang="ru-RU" sz="105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составление договоров, сопровождение сделок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05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Myriad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050" dirty="0" smtClean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Myriad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05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Myriad Pro" panose="020B0503030403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57469" y="3702789"/>
            <a:ext cx="3947534" cy="10618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05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Регистрация </a:t>
            </a:r>
            <a:r>
              <a:rPr lang="ru-RU" sz="105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прав и защита имущества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05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Услуги  </a:t>
            </a:r>
            <a:r>
              <a:rPr lang="ru-RU" sz="105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юридическим  и физ. лицам в сфере </a:t>
            </a:r>
            <a:r>
              <a:rPr lang="ru-RU" sz="105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 ЖКХ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05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Сопровождение сделок с </a:t>
            </a:r>
            <a:r>
              <a:rPr lang="ru-RU" sz="105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недвижимостью</a:t>
            </a:r>
            <a:endParaRPr lang="ru-RU" sz="105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Myriad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05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Разрешение судебных земельных споров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05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Управление коммерческой недвижимостью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05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ТСЖ</a:t>
            </a:r>
            <a:r>
              <a:rPr lang="ru-RU" sz="105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. ЖСК. Обслуживание управляющих </a:t>
            </a:r>
            <a:r>
              <a:rPr lang="ru-RU" sz="105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компаний</a:t>
            </a:r>
            <a:endParaRPr lang="ru-RU" sz="105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Myriad Pro" panose="020B0503030403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3390" y="133089"/>
            <a:ext cx="2812806" cy="646331"/>
          </a:xfrm>
          <a:prstGeom prst="rect">
            <a:avLst/>
          </a:prstGeom>
          <a:noFill/>
          <a:ln w="38100">
            <a:solidFill>
              <a:srgbClr val="0088A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9262923" y="133088"/>
            <a:ext cx="2812806" cy="646331"/>
          </a:xfrm>
          <a:prstGeom prst="rect">
            <a:avLst/>
          </a:prstGeom>
          <a:noFill/>
          <a:ln w="38100">
            <a:solidFill>
              <a:srgbClr val="0088A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9221797" y="281076"/>
            <a:ext cx="2797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+7 (495)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222-85-50</a:t>
            </a:r>
            <a:endParaRPr lang="ru-RU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yriad Pro" panose="020B0503030403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9"/>
          <a:stretch/>
        </p:blipFill>
        <p:spPr>
          <a:xfrm>
            <a:off x="307162" y="-169753"/>
            <a:ext cx="3412508" cy="13555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2" descr="http://uni-uri.ru/img/sertefica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35" y="2974710"/>
            <a:ext cx="1432276" cy="83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972276" y="3756113"/>
            <a:ext cx="3869574" cy="90024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05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Правовая проверка - </a:t>
            </a:r>
            <a:r>
              <a:rPr lang="en-US" sz="105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Legal Due Diligence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05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Финансовый экспертиза - </a:t>
            </a:r>
            <a:r>
              <a:rPr lang="en-US" sz="105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Finance Due Diligence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05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Налоговый аудит - </a:t>
            </a:r>
            <a:r>
              <a:rPr lang="en-US" sz="105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Tax Due Diligence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05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Экспресс-оценка и оценка </a:t>
            </a:r>
            <a:r>
              <a:rPr lang="ru-RU" sz="105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бизнеса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050" dirty="0" err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Форензик</a:t>
            </a:r>
            <a:r>
              <a:rPr lang="ru-RU" sz="105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-контроль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356093" y="1448878"/>
            <a:ext cx="3722448" cy="548296"/>
            <a:chOff x="1261650" y="2901691"/>
            <a:chExt cx="3722448" cy="548296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1261650" y="2909599"/>
              <a:ext cx="3722448" cy="540388"/>
              <a:chOff x="6540932" y="2159411"/>
              <a:chExt cx="3587421" cy="540388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9950323" y="2163352"/>
                <a:ext cx="1780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endParaRPr lang="ru-RU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6540932" y="2159411"/>
                <a:ext cx="3192566" cy="540388"/>
              </a:xfrm>
              <a:prstGeom prst="rect">
                <a:avLst/>
              </a:prstGeom>
              <a:noFill/>
              <a:ln>
                <a:solidFill>
                  <a:srgbClr val="FF9B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" name="Прямоугольник 2"/>
            <p:cNvSpPr/>
            <p:nvPr/>
          </p:nvSpPr>
          <p:spPr>
            <a:xfrm>
              <a:off x="1536959" y="2901691"/>
              <a:ext cx="303742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400" b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Управление бизнесом и его юридическая </a:t>
              </a:r>
              <a:r>
                <a:rPr lang="ru-RU" sz="1400" b="1" dirty="0" smtClean="0">
                  <a:solidFill>
                    <a:schemeClr val="bg1"/>
                  </a:solidFill>
                  <a:latin typeface="Myriad Pro" panose="020B0503030403020204" pitchFamily="34" charset="0"/>
                </a:rPr>
                <a:t>защита</a:t>
              </a:r>
              <a:endParaRPr lang="en-US" sz="1400" b="1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56" y="1314981"/>
            <a:ext cx="1333351" cy="776709"/>
          </a:xfrm>
          <a:prstGeom prst="rect">
            <a:avLst/>
          </a:prstGeom>
        </p:spPr>
      </p:pic>
      <p:grpSp>
        <p:nvGrpSpPr>
          <p:cNvPr id="53" name="Группа 52"/>
          <p:cNvGrpSpPr/>
          <p:nvPr/>
        </p:nvGrpSpPr>
        <p:grpSpPr>
          <a:xfrm>
            <a:off x="7532549" y="3168956"/>
            <a:ext cx="3003137" cy="523222"/>
            <a:chOff x="2034537" y="2836776"/>
            <a:chExt cx="3003137" cy="523222"/>
          </a:xfrm>
        </p:grpSpPr>
        <p:grpSp>
          <p:nvGrpSpPr>
            <p:cNvPr id="54" name="Группа 53"/>
            <p:cNvGrpSpPr/>
            <p:nvPr/>
          </p:nvGrpSpPr>
          <p:grpSpPr>
            <a:xfrm>
              <a:off x="2034537" y="2844685"/>
              <a:ext cx="2949562" cy="515313"/>
              <a:chOff x="7285782" y="2094497"/>
              <a:chExt cx="2842571" cy="515313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9950323" y="2163352"/>
                <a:ext cx="1780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endParaRPr lang="ru-RU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7285782" y="2094497"/>
                <a:ext cx="2782218" cy="515313"/>
              </a:xfrm>
              <a:prstGeom prst="rect">
                <a:avLst/>
              </a:prstGeom>
              <a:noFill/>
              <a:ln>
                <a:solidFill>
                  <a:srgbClr val="FF9B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6" name="Прямоугольник 55"/>
            <p:cNvSpPr/>
            <p:nvPr/>
          </p:nvSpPr>
          <p:spPr>
            <a:xfrm>
              <a:off x="2039677" y="2836776"/>
              <a:ext cx="299799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Услуги по защите </a:t>
              </a:r>
              <a:endParaRPr lang="ru-RU" sz="1400" b="1" dirty="0" smtClean="0">
                <a:solidFill>
                  <a:schemeClr val="bg1"/>
                </a:solidFill>
                <a:latin typeface="Myriad Pro" panose="020B0503030403020204" pitchFamily="34" charset="0"/>
              </a:endParaRPr>
            </a:p>
            <a:p>
              <a:r>
                <a:rPr lang="ru-RU" sz="1400" b="1" dirty="0" smtClean="0">
                  <a:solidFill>
                    <a:schemeClr val="bg1"/>
                  </a:solidFill>
                  <a:latin typeface="Myriad Pro" panose="020B0503030403020204" pitchFamily="34" charset="0"/>
                </a:rPr>
                <a:t>собственности</a:t>
              </a:r>
              <a:r>
                <a:rPr lang="ru-RU" sz="1400" b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, ЖКХ</a:t>
              </a:r>
            </a:p>
          </p:txBody>
        </p:sp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815" y="3039446"/>
            <a:ext cx="1051111" cy="716667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7535829" y="1452956"/>
            <a:ext cx="2954203" cy="540388"/>
          </a:xfrm>
          <a:prstGeom prst="rect">
            <a:avLst/>
          </a:prstGeom>
          <a:noFill/>
          <a:ln>
            <a:solidFill>
              <a:srgbClr val="FF9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7535829" y="1445048"/>
            <a:ext cx="29542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Myriad Pro" panose="020B0503030403020204" pitchFamily="34" charset="0"/>
              </a:rPr>
              <a:t>Судебная защита</a:t>
            </a:r>
            <a:r>
              <a:rPr lang="ru-RU" sz="14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, адвокатура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представительство</a:t>
            </a:r>
          </a:p>
          <a:p>
            <a:endParaRPr lang="ru-RU" sz="14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461" y="1103011"/>
            <a:ext cx="1083666" cy="968021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954620" y="5408969"/>
            <a:ext cx="4146618" cy="90024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05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Консультирование должников и кредиторов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05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Представление интересов и участие в процедуре банкротства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05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Правовое сопровождение процедуры банкротства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05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Содействие </a:t>
            </a:r>
            <a:r>
              <a:rPr lang="ru-RU" sz="105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арбитражному управляющему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050" dirty="0" err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Банкротная</a:t>
            </a:r>
            <a:r>
              <a:rPr lang="ru-RU" sz="105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 экспертиза</a:t>
            </a:r>
          </a:p>
        </p:txBody>
      </p:sp>
      <p:grpSp>
        <p:nvGrpSpPr>
          <p:cNvPr id="64" name="Группа 63"/>
          <p:cNvGrpSpPr/>
          <p:nvPr/>
        </p:nvGrpSpPr>
        <p:grpSpPr>
          <a:xfrm>
            <a:off x="1356094" y="4882647"/>
            <a:ext cx="3312733" cy="520385"/>
            <a:chOff x="8399955" y="1475376"/>
            <a:chExt cx="3046950" cy="520385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8399955" y="1475376"/>
              <a:ext cx="3046950" cy="520385"/>
            </a:xfrm>
            <a:prstGeom prst="rect">
              <a:avLst/>
            </a:prstGeom>
            <a:noFill/>
            <a:ln>
              <a:solidFill>
                <a:srgbClr val="FF9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8713632" y="1587166"/>
              <a:ext cx="271718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400" b="1" dirty="0" smtClean="0">
                  <a:solidFill>
                    <a:schemeClr val="bg1"/>
                  </a:solidFill>
                  <a:latin typeface="Myriad Pro" panose="020B0503030403020204" pitchFamily="34" charset="0"/>
                </a:rPr>
                <a:t>Банкротство</a:t>
              </a:r>
              <a:endParaRPr lang="ru-RU" sz="1400" b="1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7152846" y="5411008"/>
            <a:ext cx="4146618" cy="90024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05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Консультирование и ведение </a:t>
            </a:r>
            <a:r>
              <a:rPr lang="ru-RU" sz="105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документооборота</a:t>
            </a:r>
            <a:endParaRPr lang="ru-RU" sz="105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Myriad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05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Аудит договоров. Анализ иных </a:t>
            </a:r>
            <a:r>
              <a:rPr lang="ru-RU" sz="105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документов</a:t>
            </a:r>
            <a:endParaRPr lang="ru-RU" sz="105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Myriad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05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Анализ дебиторской задолженности, юридическая работа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05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Представление интересов абонента в </a:t>
            </a:r>
            <a:r>
              <a:rPr lang="ru-RU" sz="1050" dirty="0" err="1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гос</a:t>
            </a:r>
            <a:r>
              <a:rPr lang="en-US" sz="105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. </a:t>
            </a:r>
            <a:r>
              <a:rPr lang="ru-RU" sz="1050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органах</a:t>
            </a:r>
            <a:endParaRPr lang="ru-RU" sz="105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Myriad Pro" panose="020B05030304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05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</a:rPr>
              <a:t>Личный юрист</a:t>
            </a:r>
          </a:p>
        </p:txBody>
      </p:sp>
      <p:grpSp>
        <p:nvGrpSpPr>
          <p:cNvPr id="69" name="Группа 68"/>
          <p:cNvGrpSpPr/>
          <p:nvPr/>
        </p:nvGrpSpPr>
        <p:grpSpPr>
          <a:xfrm>
            <a:off x="7532549" y="4862644"/>
            <a:ext cx="2954203" cy="655012"/>
            <a:chOff x="8713637" y="1455374"/>
            <a:chExt cx="2717186" cy="655012"/>
          </a:xfrm>
        </p:grpSpPr>
        <p:sp>
          <p:nvSpPr>
            <p:cNvPr id="70" name="Прямоугольник 69"/>
            <p:cNvSpPr/>
            <p:nvPr/>
          </p:nvSpPr>
          <p:spPr>
            <a:xfrm>
              <a:off x="8713637" y="1455374"/>
              <a:ext cx="2717186" cy="540388"/>
            </a:xfrm>
            <a:prstGeom prst="rect">
              <a:avLst/>
            </a:prstGeom>
            <a:noFill/>
            <a:ln>
              <a:solidFill>
                <a:srgbClr val="FF9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8713637" y="1587166"/>
              <a:ext cx="271718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Абонентское обслуживание</a:t>
              </a:r>
            </a:p>
            <a:p>
              <a:endParaRPr lang="ru-RU" sz="1400" b="1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  <p:pic>
        <p:nvPicPr>
          <p:cNvPr id="26" name="Picture 2" descr="http://uni-tra.ru/img/phone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510" y="4727938"/>
            <a:ext cx="908498" cy="72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86" y="4743031"/>
            <a:ext cx="760557" cy="739761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4345015" y="438736"/>
            <a:ext cx="3501969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United Traditions</a:t>
            </a:r>
            <a:endParaRPr lang="ru-RU" sz="28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44" name="TextBox 43">
            <a:hlinkClick r:id="rId11"/>
          </p:cNvPr>
          <p:cNvSpPr txBox="1"/>
          <p:nvPr/>
        </p:nvSpPr>
        <p:spPr>
          <a:xfrm>
            <a:off x="600209" y="797891"/>
            <a:ext cx="1738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8AE"/>
                </a:solidFill>
                <a:effectLst>
                  <a:innerShdw blurRad="63500" dist="50800" dir="5400000">
                    <a:schemeClr val="bg1">
                      <a:alpha val="50000"/>
                    </a:schemeClr>
                  </a:innerShdw>
                </a:effectLst>
                <a:latin typeface="Myriad Pro" panose="020B0503030403020204" pitchFamily="34" charset="0"/>
              </a:rPr>
              <a:t>www.uni-uri.ru</a:t>
            </a:r>
            <a:endParaRPr lang="ru-RU" b="1" dirty="0">
              <a:solidFill>
                <a:srgbClr val="0088AE"/>
              </a:solidFill>
              <a:effectLst>
                <a:innerShdw blurRad="63500" dist="50800" dir="5400000">
                  <a:schemeClr val="bg1">
                    <a:alpha val="50000"/>
                  </a:schemeClr>
                </a:innerShdw>
              </a:effectLst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92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750" y="0"/>
            <a:ext cx="1683145" cy="1451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6756537" y="2754691"/>
            <a:ext cx="160082" cy="320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533" y="6024038"/>
            <a:ext cx="2545492" cy="7572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287" y="29030"/>
            <a:ext cx="33673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Universal Translations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United Traditions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Unique Trademark</a:t>
            </a:r>
            <a:endParaRPr lang="ru-RU" sz="2000" b="1" dirty="0" smtClean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UniTra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023555" y="2675467"/>
            <a:ext cx="1320800" cy="1365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ВАШ</a:t>
            </a:r>
          </a:p>
          <a:p>
            <a:r>
              <a:rPr lang="ru-RU" sz="1400" b="1" dirty="0" smtClean="0"/>
              <a:t>ПРОДУКТ</a:t>
            </a:r>
            <a:endParaRPr lang="ru-RU" sz="1400" b="1" dirty="0"/>
          </a:p>
        </p:txBody>
      </p:sp>
      <p:sp>
        <p:nvSpPr>
          <p:cNvPr id="10" name="Овал 9"/>
          <p:cNvSpPr/>
          <p:nvPr/>
        </p:nvSpPr>
        <p:spPr>
          <a:xfrm>
            <a:off x="2630311" y="406400"/>
            <a:ext cx="6118578" cy="5667023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 стрелкой 26"/>
          <p:cNvCxnSpPr>
            <a:stCxn id="6" idx="7"/>
            <a:endCxn id="10" idx="7"/>
          </p:cNvCxnSpPr>
          <p:nvPr/>
        </p:nvCxnSpPr>
        <p:spPr>
          <a:xfrm flipV="1">
            <a:off x="6150928" y="1236316"/>
            <a:ext cx="1701915" cy="163919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6" idx="3"/>
            <a:endCxn id="10" idx="3"/>
          </p:cNvCxnSpPr>
          <p:nvPr/>
        </p:nvCxnSpPr>
        <p:spPr>
          <a:xfrm flipH="1">
            <a:off x="3526357" y="3841383"/>
            <a:ext cx="1690625" cy="14021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6" idx="5"/>
            <a:endCxn id="10" idx="5"/>
          </p:cNvCxnSpPr>
          <p:nvPr/>
        </p:nvCxnSpPr>
        <p:spPr>
          <a:xfrm>
            <a:off x="6150928" y="3841383"/>
            <a:ext cx="1701915" cy="14021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6" idx="6"/>
            <a:endCxn id="10" idx="6"/>
          </p:cNvCxnSpPr>
          <p:nvPr/>
        </p:nvCxnSpPr>
        <p:spPr>
          <a:xfrm flipV="1">
            <a:off x="6344355" y="3239912"/>
            <a:ext cx="2404534" cy="11853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6" idx="2"/>
            <a:endCxn id="10" idx="2"/>
          </p:cNvCxnSpPr>
          <p:nvPr/>
        </p:nvCxnSpPr>
        <p:spPr>
          <a:xfrm flipH="1" flipV="1">
            <a:off x="2630311" y="3239912"/>
            <a:ext cx="2393244" cy="11853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6" idx="0"/>
            <a:endCxn id="10" idx="0"/>
          </p:cNvCxnSpPr>
          <p:nvPr/>
        </p:nvCxnSpPr>
        <p:spPr>
          <a:xfrm flipV="1">
            <a:off x="5683955" y="406400"/>
            <a:ext cx="5645" cy="226906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6" idx="4"/>
            <a:endCxn id="10" idx="4"/>
          </p:cNvCxnSpPr>
          <p:nvPr/>
        </p:nvCxnSpPr>
        <p:spPr>
          <a:xfrm>
            <a:off x="5683955" y="4041422"/>
            <a:ext cx="5645" cy="203200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6" idx="1"/>
            <a:endCxn id="10" idx="1"/>
          </p:cNvCxnSpPr>
          <p:nvPr/>
        </p:nvCxnSpPr>
        <p:spPr>
          <a:xfrm flipH="1" flipV="1">
            <a:off x="3526357" y="1236316"/>
            <a:ext cx="1690625" cy="163919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 rot="20367834">
            <a:off x="3793066" y="294662"/>
            <a:ext cx="17384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u="sng" dirty="0" smtClean="0">
                <a:solidFill>
                  <a:schemeClr val="bg1"/>
                </a:solidFill>
              </a:rPr>
              <a:t>Сертификация</a:t>
            </a:r>
            <a:endParaRPr lang="ru-RU" sz="1500" b="1" u="sng" dirty="0">
              <a:solidFill>
                <a:schemeClr val="bg1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 rot="17563230">
            <a:off x="1817178" y="1875188"/>
            <a:ext cx="17384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u="sng" dirty="0" smtClean="0">
                <a:solidFill>
                  <a:schemeClr val="bg1"/>
                </a:solidFill>
              </a:rPr>
              <a:t>Реклама</a:t>
            </a:r>
            <a:endParaRPr lang="ru-RU" sz="1500" b="1" u="sng" dirty="0">
              <a:solidFill>
                <a:schemeClr val="bg1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 rot="1268455">
            <a:off x="5926671" y="302629"/>
            <a:ext cx="17384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u="sng" dirty="0" smtClean="0">
                <a:solidFill>
                  <a:schemeClr val="bg1"/>
                </a:solidFill>
              </a:rPr>
              <a:t>ВЭД</a:t>
            </a:r>
            <a:endParaRPr lang="ru-RU" sz="1500" b="1" u="sng" dirty="0">
              <a:solidFill>
                <a:schemeClr val="bg1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 rot="3902266">
            <a:off x="1766716" y="4352936"/>
            <a:ext cx="17384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u="sng" dirty="0" smtClean="0">
                <a:solidFill>
                  <a:schemeClr val="bg1"/>
                </a:solidFill>
              </a:rPr>
              <a:t>Оформление документации</a:t>
            </a:r>
            <a:endParaRPr lang="ru-RU" sz="1500" b="1" u="sng" dirty="0">
              <a:solidFill>
                <a:schemeClr val="bg1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 rot="4012229">
            <a:off x="7857072" y="1807295"/>
            <a:ext cx="17384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u="sng" dirty="0" smtClean="0">
                <a:solidFill>
                  <a:schemeClr val="bg1"/>
                </a:solidFill>
              </a:rPr>
              <a:t>Открытие  представительства</a:t>
            </a:r>
            <a:endParaRPr lang="ru-RU" sz="1500" b="1" u="sng" dirty="0">
              <a:solidFill>
                <a:schemeClr val="bg1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 rot="17636755">
            <a:off x="7873666" y="4271549"/>
            <a:ext cx="17384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u="sng" dirty="0" smtClean="0">
                <a:solidFill>
                  <a:schemeClr val="bg1"/>
                </a:solidFill>
              </a:rPr>
              <a:t>Перевод  и легализация</a:t>
            </a:r>
            <a:endParaRPr lang="ru-RU" sz="1500" b="1" u="sng" dirty="0">
              <a:solidFill>
                <a:schemeClr val="bg1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 rot="1285792">
            <a:off x="3358445" y="5854356"/>
            <a:ext cx="17384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u="sng" dirty="0" smtClean="0">
                <a:solidFill>
                  <a:schemeClr val="bg1"/>
                </a:solidFill>
              </a:rPr>
              <a:t>Правовая</a:t>
            </a:r>
            <a:r>
              <a:rPr lang="ru-RU" sz="1500" u="sng" dirty="0" smtClean="0">
                <a:solidFill>
                  <a:schemeClr val="bg1"/>
                </a:solidFill>
              </a:rPr>
              <a:t> </a:t>
            </a:r>
            <a:r>
              <a:rPr lang="ru-RU" sz="1500" b="1" u="sng" dirty="0" smtClean="0">
                <a:solidFill>
                  <a:schemeClr val="bg1"/>
                </a:solidFill>
              </a:rPr>
              <a:t>поддержка</a:t>
            </a:r>
            <a:endParaRPr lang="ru-RU" sz="1500" b="1" u="sng" dirty="0">
              <a:solidFill>
                <a:schemeClr val="bg1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 rot="20161253">
            <a:off x="5915379" y="5827888"/>
            <a:ext cx="17384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u="sng" dirty="0" smtClean="0">
                <a:solidFill>
                  <a:schemeClr val="bg1"/>
                </a:solidFill>
              </a:rPr>
              <a:t>Нотариальные услуги</a:t>
            </a:r>
            <a:endParaRPr lang="ru-RU" sz="1500" b="1" u="sng" dirty="0">
              <a:solidFill>
                <a:schemeClr val="bg1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 rot="17608069">
            <a:off x="2319534" y="2204617"/>
            <a:ext cx="1738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Создание сайта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 rot="17563230">
            <a:off x="2607401" y="2283160"/>
            <a:ext cx="173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Перевод сайта сайта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 rot="17563230">
            <a:off x="3375044" y="2486362"/>
            <a:ext cx="173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Маркетинговый анализ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 rot="17563230">
            <a:off x="2963003" y="2407819"/>
            <a:ext cx="1738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Продвижение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3902266">
            <a:off x="3747916" y="3525729"/>
            <a:ext cx="17384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500" dirty="0" smtClean="0">
                <a:solidFill>
                  <a:schemeClr val="bg1"/>
                </a:solidFill>
              </a:rPr>
              <a:t>сделки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3902266">
            <a:off x="3482626" y="3666840"/>
            <a:ext cx="17384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500" dirty="0" smtClean="0">
                <a:solidFill>
                  <a:schemeClr val="bg1"/>
                </a:solidFill>
              </a:rPr>
              <a:t>договоры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3902266">
            <a:off x="3256847" y="3711997"/>
            <a:ext cx="17384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500" dirty="0" smtClean="0">
                <a:solidFill>
                  <a:schemeClr val="bg1"/>
                </a:solidFill>
              </a:rPr>
              <a:t>ИФНС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1285792">
            <a:off x="4210756" y="4102079"/>
            <a:ext cx="17384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err="1" smtClean="0">
                <a:solidFill>
                  <a:schemeClr val="bg1"/>
                </a:solidFill>
              </a:rPr>
              <a:t>сопро</a:t>
            </a:r>
            <a:r>
              <a:rPr lang="ru-RU" sz="1400" dirty="0" smtClean="0">
                <a:solidFill>
                  <a:schemeClr val="bg1"/>
                </a:solidFill>
              </a:rPr>
              <a:t>-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вождение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малого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бизнеса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285792">
            <a:off x="3838224" y="5033891"/>
            <a:ext cx="17384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Абонентское обслуживание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организаций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3902266">
            <a:off x="3127026" y="3853109"/>
            <a:ext cx="17384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500" dirty="0" err="1" smtClean="0">
                <a:solidFill>
                  <a:schemeClr val="bg1"/>
                </a:solidFill>
              </a:rPr>
              <a:t>Росреестр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20161253">
            <a:off x="5379161" y="4298062"/>
            <a:ext cx="173849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выездные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нотариальные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заверения</a:t>
            </a:r>
            <a:r>
              <a:rPr lang="ru-RU" sz="1500" dirty="0" smtClean="0">
                <a:solidFill>
                  <a:schemeClr val="bg1"/>
                </a:solidFill>
              </a:rPr>
              <a:t> 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20161253">
            <a:off x="5689601" y="5000025"/>
            <a:ext cx="17384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сопровождение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нотариальных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сделок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rot="17636755">
            <a:off x="5881179" y="3479784"/>
            <a:ext cx="173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все виды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перевода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 rot="17636755">
            <a:off x="6417400" y="3637346"/>
            <a:ext cx="17384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перевод на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выставках, переговорах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 rot="17636755">
            <a:off x="7060868" y="3948272"/>
            <a:ext cx="173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Перевод любых документов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 rot="4012229">
            <a:off x="6474184" y="1897749"/>
            <a:ext cx="173849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Анализ юридических возможностей открытия </a:t>
            </a:r>
            <a:r>
              <a:rPr lang="ru-RU" sz="1400" dirty="0" err="1" smtClean="0">
                <a:solidFill>
                  <a:schemeClr val="bg1"/>
                </a:solidFill>
              </a:rPr>
              <a:t>представи</a:t>
            </a:r>
            <a:r>
              <a:rPr lang="ru-RU" sz="1400" dirty="0" smtClean="0">
                <a:solidFill>
                  <a:schemeClr val="bg1"/>
                </a:solidFill>
              </a:rPr>
              <a:t>-</a:t>
            </a:r>
          </a:p>
          <a:p>
            <a:pPr algn="ctr"/>
            <a:r>
              <a:rPr lang="ru-RU" sz="1400" dirty="0" err="1" smtClean="0">
                <a:solidFill>
                  <a:schemeClr val="bg1"/>
                </a:solidFill>
              </a:rPr>
              <a:t>тельст</a:t>
            </a:r>
            <a:r>
              <a:rPr lang="ru-RU" sz="1500" dirty="0" err="1" smtClean="0">
                <a:solidFill>
                  <a:schemeClr val="bg1"/>
                </a:solidFill>
              </a:rPr>
              <a:t>ва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 rot="20367834">
            <a:off x="3968050" y="861690"/>
            <a:ext cx="17384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Подготовка документов для сертификации продукта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Экспертиза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 rot="1268455">
            <a:off x="5514621" y="934590"/>
            <a:ext cx="17384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Анализ возможных вариантов доставки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Подготовка документов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Переводы для таможни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3902266">
            <a:off x="2647249" y="3774676"/>
            <a:ext cx="173849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500" dirty="0" smtClean="0">
                <a:solidFill>
                  <a:schemeClr val="bg1"/>
                </a:solidFill>
              </a:rPr>
              <a:t>Банковское сопровождение для нерезидентов</a:t>
            </a:r>
          </a:p>
        </p:txBody>
      </p:sp>
    </p:spTree>
    <p:extLst>
      <p:ext uri="{BB962C8B-B14F-4D97-AF65-F5344CB8AC3E}">
        <p14:creationId xmlns:p14="http://schemas.microsoft.com/office/powerpoint/2010/main" val="57607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750" y="0"/>
            <a:ext cx="1683145" cy="1451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6756537" y="2754691"/>
            <a:ext cx="160082" cy="320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533" y="6024038"/>
            <a:ext cx="2545492" cy="7572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287" y="29030"/>
            <a:ext cx="33673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Universal Translations</a:t>
            </a:r>
          </a:p>
          <a:p>
            <a:r>
              <a:rPr lang="en-US" sz="2000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United Traditions</a:t>
            </a:r>
          </a:p>
          <a:p>
            <a:r>
              <a:rPr lang="en-US" sz="2000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Unique Trademark</a:t>
            </a:r>
            <a:endParaRPr lang="ru-RU" sz="2000" b="1" dirty="0" smtClean="0">
              <a:solidFill>
                <a:prstClr val="white"/>
              </a:solidFill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solidFill>
                  <a:prstClr val="white"/>
                </a:solidFill>
                <a:cs typeface="Times New Roman" panose="02020603050405020304" pitchFamily="18" charset="0"/>
              </a:rPr>
              <a:t>UniTra</a:t>
            </a:r>
            <a:endParaRPr lang="ru-RU" sz="20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746043" y="2415823"/>
            <a:ext cx="1320800" cy="1365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</a:rPr>
              <a:t>ВАШ</a:t>
            </a:r>
          </a:p>
          <a:p>
            <a:r>
              <a:rPr lang="ru-RU" sz="1400" b="1" dirty="0" smtClean="0">
                <a:solidFill>
                  <a:prstClr val="white"/>
                </a:solidFill>
              </a:rPr>
              <a:t>ПРОДУКТ</a:t>
            </a:r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007555" y="869246"/>
            <a:ext cx="4842933" cy="447040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7" name="Прямая со стрелкой 26"/>
          <p:cNvCxnSpPr>
            <a:stCxn id="6" idx="7"/>
            <a:endCxn id="10" idx="7"/>
          </p:cNvCxnSpPr>
          <p:nvPr/>
        </p:nvCxnSpPr>
        <p:spPr>
          <a:xfrm flipV="1">
            <a:off x="6873416" y="1523920"/>
            <a:ext cx="1267840" cy="109194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6" idx="3"/>
            <a:endCxn id="10" idx="3"/>
          </p:cNvCxnSpPr>
          <p:nvPr/>
        </p:nvCxnSpPr>
        <p:spPr>
          <a:xfrm flipH="1">
            <a:off x="4716787" y="3581739"/>
            <a:ext cx="1222683" cy="110323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6" idx="5"/>
            <a:endCxn id="10" idx="5"/>
          </p:cNvCxnSpPr>
          <p:nvPr/>
        </p:nvCxnSpPr>
        <p:spPr>
          <a:xfrm>
            <a:off x="6873416" y="3581739"/>
            <a:ext cx="1267840" cy="110323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6" idx="6"/>
            <a:endCxn id="10" idx="6"/>
          </p:cNvCxnSpPr>
          <p:nvPr/>
        </p:nvCxnSpPr>
        <p:spPr>
          <a:xfrm>
            <a:off x="7066843" y="3098801"/>
            <a:ext cx="1783645" cy="564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6" idx="2"/>
            <a:endCxn id="10" idx="2"/>
          </p:cNvCxnSpPr>
          <p:nvPr/>
        </p:nvCxnSpPr>
        <p:spPr>
          <a:xfrm flipH="1">
            <a:off x="4007555" y="3098801"/>
            <a:ext cx="1738488" cy="564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6" idx="0"/>
            <a:endCxn id="10" idx="0"/>
          </p:cNvCxnSpPr>
          <p:nvPr/>
        </p:nvCxnSpPr>
        <p:spPr>
          <a:xfrm flipV="1">
            <a:off x="6406443" y="869246"/>
            <a:ext cx="22579" cy="154657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6" idx="4"/>
            <a:endCxn id="10" idx="4"/>
          </p:cNvCxnSpPr>
          <p:nvPr/>
        </p:nvCxnSpPr>
        <p:spPr>
          <a:xfrm>
            <a:off x="6406443" y="3781778"/>
            <a:ext cx="22579" cy="155786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6" idx="1"/>
            <a:endCxn id="10" idx="1"/>
          </p:cNvCxnSpPr>
          <p:nvPr/>
        </p:nvCxnSpPr>
        <p:spPr>
          <a:xfrm flipH="1" flipV="1">
            <a:off x="4716787" y="1523920"/>
            <a:ext cx="1222683" cy="109194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 rot="20367834">
            <a:off x="4933243" y="949412"/>
            <a:ext cx="17384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u="sng" dirty="0" smtClean="0">
                <a:solidFill>
                  <a:prstClr val="white"/>
                </a:solidFill>
              </a:rPr>
              <a:t>Сертификация</a:t>
            </a:r>
            <a:endParaRPr lang="ru-RU" sz="1500" b="1" u="sng" dirty="0">
              <a:solidFill>
                <a:prstClr val="white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 rot="17563230">
            <a:off x="3679845" y="1717142"/>
            <a:ext cx="17384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u="sng" dirty="0" smtClean="0">
                <a:solidFill>
                  <a:prstClr val="white"/>
                </a:solidFill>
              </a:rPr>
              <a:t>Реклама</a:t>
            </a:r>
            <a:endParaRPr lang="ru-RU" sz="1500" b="1" u="sng" dirty="0">
              <a:solidFill>
                <a:prstClr val="white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 rot="1268455">
            <a:off x="6400802" y="979964"/>
            <a:ext cx="17384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u="sng" dirty="0" smtClean="0">
                <a:solidFill>
                  <a:prstClr val="white"/>
                </a:solidFill>
              </a:rPr>
              <a:t>ВЭД</a:t>
            </a:r>
            <a:endParaRPr lang="ru-RU" sz="1500" b="1" u="sng" dirty="0">
              <a:solidFill>
                <a:prstClr val="white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 rot="3902266">
            <a:off x="3663250" y="3494982"/>
            <a:ext cx="17384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u="sng" dirty="0" smtClean="0">
                <a:solidFill>
                  <a:prstClr val="white"/>
                </a:solidFill>
              </a:rPr>
              <a:t>Оформление документации</a:t>
            </a:r>
            <a:endParaRPr lang="ru-RU" sz="1500" b="1" u="sng" dirty="0">
              <a:solidFill>
                <a:prstClr val="white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 rot="4012229">
            <a:off x="7563563" y="2066938"/>
            <a:ext cx="17384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u="sng" dirty="0" smtClean="0">
                <a:solidFill>
                  <a:prstClr val="white"/>
                </a:solidFill>
              </a:rPr>
              <a:t>Открытие  представительства</a:t>
            </a:r>
            <a:endParaRPr lang="ru-RU" sz="1500" b="1" u="sng" dirty="0">
              <a:solidFill>
                <a:prstClr val="white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 rot="17636755">
            <a:off x="7478553" y="3571637"/>
            <a:ext cx="17384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u="sng" dirty="0" smtClean="0">
                <a:solidFill>
                  <a:prstClr val="white"/>
                </a:solidFill>
              </a:rPr>
              <a:t>Перевод  и легализация</a:t>
            </a:r>
            <a:endParaRPr lang="ru-RU" sz="1500" b="1" u="sng" dirty="0">
              <a:solidFill>
                <a:prstClr val="white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 rot="1285792">
            <a:off x="4769559" y="4590001"/>
            <a:ext cx="17384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u="sng" dirty="0" smtClean="0">
                <a:solidFill>
                  <a:prstClr val="white"/>
                </a:solidFill>
              </a:rPr>
              <a:t>Правовая</a:t>
            </a:r>
            <a:r>
              <a:rPr lang="ru-RU" sz="1500" u="sng" dirty="0" smtClean="0">
                <a:solidFill>
                  <a:prstClr val="white"/>
                </a:solidFill>
              </a:rPr>
              <a:t> </a:t>
            </a:r>
            <a:r>
              <a:rPr lang="ru-RU" sz="1500" b="1" u="sng" dirty="0" smtClean="0">
                <a:solidFill>
                  <a:prstClr val="white"/>
                </a:solidFill>
              </a:rPr>
              <a:t>поддержка</a:t>
            </a:r>
            <a:endParaRPr lang="ru-RU" sz="1500" b="1" u="sng" dirty="0">
              <a:solidFill>
                <a:prstClr val="white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 rot="20161253">
            <a:off x="6400801" y="4586112"/>
            <a:ext cx="17384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u="sng" dirty="0" smtClean="0">
                <a:solidFill>
                  <a:prstClr val="white"/>
                </a:solidFill>
              </a:rPr>
              <a:t>Нотариальные услуги</a:t>
            </a:r>
            <a:endParaRPr lang="ru-RU" sz="1500" b="1" u="sng" dirty="0">
              <a:solidFill>
                <a:prstClr val="white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669489" y="1595017"/>
            <a:ext cx="1738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prstClr val="white"/>
                </a:solidFill>
              </a:rPr>
              <a:t>Создание сайта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2223578" y="2328320"/>
            <a:ext cx="173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prstClr val="white"/>
                </a:solidFill>
              </a:rPr>
              <a:t>Маркетинговый анализ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2443714" y="1911110"/>
            <a:ext cx="1738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prstClr val="white"/>
                </a:solidFill>
              </a:rPr>
              <a:t>Продвижение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07739" y="3954710"/>
            <a:ext cx="1738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prstClr val="white"/>
                </a:solidFill>
              </a:rPr>
              <a:t>Сделки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10183" y="3666839"/>
            <a:ext cx="1738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prstClr val="white"/>
                </a:solidFill>
              </a:rPr>
              <a:t>Договоры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86004" y="3057241"/>
            <a:ext cx="1738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prstClr val="white"/>
                </a:solidFill>
              </a:rPr>
              <a:t>ИФНС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17155" y="5926471"/>
            <a:ext cx="17384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prstClr val="white"/>
                </a:solidFill>
              </a:rPr>
              <a:t>Сопровождение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малого 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бизнеса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38224" y="5101624"/>
            <a:ext cx="17384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prstClr val="white"/>
                </a:solidFill>
              </a:rPr>
              <a:t>Абонентское обслуживание 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организаций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49693" y="3299952"/>
            <a:ext cx="1738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err="1" smtClean="0">
                <a:solidFill>
                  <a:prstClr val="white"/>
                </a:solidFill>
              </a:rPr>
              <a:t>Росреестр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67785" y="5963843"/>
            <a:ext cx="173849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prstClr val="white"/>
                </a:solidFill>
              </a:rPr>
              <a:t>Выездные 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нотариальные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заверения</a:t>
            </a:r>
            <a:r>
              <a:rPr lang="ru-RU" sz="1500" dirty="0" smtClean="0">
                <a:solidFill>
                  <a:prstClr val="white"/>
                </a:solidFill>
              </a:rPr>
              <a:t> </a:t>
            </a: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953958" y="5203224"/>
            <a:ext cx="17384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prstClr val="white"/>
                </a:solidFill>
              </a:rPr>
              <a:t>Сопровождение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нотариальных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сделок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940469" y="3155782"/>
            <a:ext cx="173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prstClr val="white"/>
                </a:solidFill>
              </a:rPr>
              <a:t>Все виды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перевода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596155" y="4100188"/>
            <a:ext cx="17384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prstClr val="white"/>
                </a:solidFill>
              </a:rPr>
              <a:t>Перевод на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выставках, переговорах 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844512" y="3620895"/>
            <a:ext cx="1738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prstClr val="white"/>
                </a:solidFill>
              </a:rPr>
              <a:t>Перевод любых документов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607784" y="1581661"/>
            <a:ext cx="173849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prstClr val="white"/>
                </a:solidFill>
              </a:rPr>
              <a:t>Анализ юридических возможностей открытия </a:t>
            </a:r>
            <a:r>
              <a:rPr lang="ru-RU" sz="1400" dirty="0" err="1" smtClean="0">
                <a:solidFill>
                  <a:prstClr val="white"/>
                </a:solidFill>
              </a:rPr>
              <a:t>представи</a:t>
            </a:r>
            <a:r>
              <a:rPr lang="ru-RU" sz="1400" dirty="0" smtClean="0">
                <a:solidFill>
                  <a:prstClr val="white"/>
                </a:solidFill>
              </a:rPr>
              <a:t>-</a:t>
            </a:r>
          </a:p>
          <a:p>
            <a:pPr algn="ctr"/>
            <a:r>
              <a:rPr lang="ru-RU" sz="1400" dirty="0" err="1" smtClean="0">
                <a:solidFill>
                  <a:prstClr val="white"/>
                </a:solidFill>
              </a:rPr>
              <a:t>тельст</a:t>
            </a:r>
            <a:r>
              <a:rPr lang="ru-RU" sz="1500" dirty="0" err="1" smtClean="0">
                <a:solidFill>
                  <a:prstClr val="white"/>
                </a:solidFill>
              </a:rPr>
              <a:t>ва</a:t>
            </a:r>
            <a:endParaRPr lang="ru-RU" sz="1500" dirty="0">
              <a:solidFill>
                <a:prstClr val="white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719693" y="203200"/>
            <a:ext cx="17384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prstClr val="white"/>
                </a:solidFill>
              </a:rPr>
              <a:t>Подготовка документов для сертификации продукта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prstClr val="white"/>
                </a:solidFill>
              </a:rPr>
              <a:t>Экспертиза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467598" y="0"/>
            <a:ext cx="17384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prstClr val="white"/>
                </a:solidFill>
              </a:rPr>
              <a:t>Анализ возможных вариантов доставки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prstClr val="white"/>
                </a:solidFill>
              </a:rPr>
              <a:t>Подготовка документов</a:t>
            </a:r>
          </a:p>
          <a:p>
            <a:pPr algn="ctr">
              <a:buFont typeface="Arial" pitchFamily="34" charset="0"/>
              <a:buChar char="•"/>
            </a:pPr>
            <a:r>
              <a:rPr lang="ru-RU" sz="1400" dirty="0" smtClean="0">
                <a:solidFill>
                  <a:prstClr val="white"/>
                </a:solidFill>
              </a:rPr>
              <a:t>Переводы для таможни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760137" y="4226232"/>
            <a:ext cx="173849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1500" dirty="0" smtClean="0">
                <a:solidFill>
                  <a:schemeClr val="bg1"/>
                </a:solidFill>
              </a:rPr>
              <a:t>Банковское сопровождение для нерезидентов</a:t>
            </a:r>
          </a:p>
        </p:txBody>
      </p:sp>
    </p:spTree>
    <p:extLst>
      <p:ext uri="{BB962C8B-B14F-4D97-AF65-F5344CB8AC3E}">
        <p14:creationId xmlns:p14="http://schemas.microsoft.com/office/powerpoint/2010/main" val="57607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3713</TotalTime>
  <Words>584</Words>
  <Application>Microsoft Office PowerPoint</Application>
  <PresentationFormat>Широкоэкранный</PresentationFormat>
  <Paragraphs>234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Myriad Pro</vt:lpstr>
      <vt:lpstr>Times New Roman</vt:lpstr>
      <vt:lpstr>Wingdings</vt:lpstr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Ovsyanikov Alexander</dc:creator>
  <cp:lastModifiedBy>Алексей</cp:lastModifiedBy>
  <cp:revision>188</cp:revision>
  <dcterms:created xsi:type="dcterms:W3CDTF">2015-01-19T07:51:12Z</dcterms:created>
  <dcterms:modified xsi:type="dcterms:W3CDTF">2015-03-04T15:17:54Z</dcterms:modified>
</cp:coreProperties>
</file>