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7"/>
  </p:notesMasterIdLst>
  <p:sldIdLst>
    <p:sldId id="256" r:id="rId2"/>
    <p:sldId id="279" r:id="rId3"/>
    <p:sldId id="259" r:id="rId4"/>
    <p:sldId id="258" r:id="rId5"/>
    <p:sldId id="275" r:id="rId6"/>
    <p:sldId id="274" r:id="rId7"/>
    <p:sldId id="273" r:id="rId8"/>
    <p:sldId id="266" r:id="rId9"/>
    <p:sldId id="267" r:id="rId10"/>
    <p:sldId id="269" r:id="rId11"/>
    <p:sldId id="280" r:id="rId12"/>
    <p:sldId id="270" r:id="rId13"/>
    <p:sldId id="271" r:id="rId14"/>
    <p:sldId id="265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923168-83A9-4416-9A64-ECA41A74FDFE}">
          <p14:sldIdLst>
            <p14:sldId id="256"/>
            <p14:sldId id="279"/>
            <p14:sldId id="259"/>
          </p14:sldIdLst>
        </p14:section>
        <p14:section name="Раздел без заголовка" id="{EE8459DA-7C57-4317-A034-C228D1F3F30D}">
          <p14:sldIdLst>
            <p14:sldId id="258"/>
            <p14:sldId id="275"/>
            <p14:sldId id="274"/>
            <p14:sldId id="273"/>
            <p14:sldId id="266"/>
            <p14:sldId id="267"/>
            <p14:sldId id="269"/>
            <p14:sldId id="280"/>
            <p14:sldId id="270"/>
            <p14:sldId id="271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2F"/>
    <a:srgbClr val="E6E6E6"/>
    <a:srgbClr val="9AC87A"/>
    <a:srgbClr val="008E4A"/>
    <a:srgbClr val="006535"/>
    <a:srgbClr val="D8D9DA"/>
    <a:srgbClr val="949494"/>
    <a:srgbClr val="ECEBEB"/>
    <a:srgbClr val="A7A6A6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F020E-1059-413A-AA8D-5FBB9131CE6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A1A9E1-E65B-4152-A5F3-907068F3C361}">
      <dgm:prSet custT="1"/>
      <dgm:spPr>
        <a:solidFill>
          <a:srgbClr val="00672F">
            <a:alpha val="30000"/>
          </a:srgbClr>
        </a:solidFill>
        <a:ln>
          <a:noFill/>
        </a:ln>
      </dgm:spPr>
      <dgm:t>
        <a:bodyPr/>
        <a:lstStyle/>
        <a:p>
          <a:pPr algn="l" rtl="0"/>
          <a:r>
            <a:rPr lang="ru-RU" sz="2000" b="0" baseline="0" dirty="0" smtClean="0">
              <a:solidFill>
                <a:schemeClr val="tx1"/>
              </a:solidFill>
              <a:latin typeface="+mn-lt"/>
            </a:rPr>
            <a:t>НМК </a:t>
          </a:r>
          <a:r>
            <a:rPr lang="ru-RU" sz="2000" b="0" baseline="0" dirty="0" smtClean="0">
              <a:solidFill>
                <a:schemeClr val="tx1"/>
              </a:solidFill>
              <a:latin typeface="+mn-lt"/>
            </a:rPr>
            <a:t>ГРУПП имеет собственный ж/д терминальный комплекс в п.Энем . На  терминале имеются подъездные пути протяженностью 2,0 км, в т.ч. Повышенный путь на 7 полувагонов с возможностью увеличения фронта выгрузки  до 15 вагонов и площадкой для хранения инертных материалов площадью 5300м2</a:t>
          </a:r>
          <a:endParaRPr lang="ru-RU" sz="2000" b="0" baseline="0" dirty="0">
            <a:solidFill>
              <a:schemeClr val="tx1"/>
            </a:solidFill>
            <a:latin typeface="+mn-lt"/>
          </a:endParaRPr>
        </a:p>
      </dgm:t>
    </dgm:pt>
    <dgm:pt modelId="{17031A9C-9DD2-47B9-A92D-39E04F603E03}" type="parTrans" cxnId="{857EADF8-C3F9-44A6-94DE-BE8FF618C102}">
      <dgm:prSet/>
      <dgm:spPr/>
      <dgm:t>
        <a:bodyPr/>
        <a:lstStyle/>
        <a:p>
          <a:endParaRPr lang="ru-RU"/>
        </a:p>
      </dgm:t>
    </dgm:pt>
    <dgm:pt modelId="{9921BF8F-79FE-4E45-B58A-409380CAD6E5}" type="sibTrans" cxnId="{857EADF8-C3F9-44A6-94DE-BE8FF618C102}">
      <dgm:prSet/>
      <dgm:spPr/>
      <dgm:t>
        <a:bodyPr/>
        <a:lstStyle/>
        <a:p>
          <a:endParaRPr lang="ru-RU"/>
        </a:p>
      </dgm:t>
    </dgm:pt>
    <dgm:pt modelId="{1342ADBA-AAF0-42E2-BA26-C800C1FEBD59}">
      <dgm:prSet custT="1"/>
      <dgm:spPr>
        <a:solidFill>
          <a:srgbClr val="00672F">
            <a:alpha val="30000"/>
          </a:srgbClr>
        </a:solidFill>
        <a:ln>
          <a:noFill/>
        </a:ln>
      </dgm:spPr>
      <dgm:t>
        <a:bodyPr/>
        <a:lstStyle/>
        <a:p>
          <a:pPr algn="l" rtl="0"/>
          <a:r>
            <a:rPr lang="ru-RU" sz="2400" b="0" dirty="0" smtClean="0">
              <a:solidFill>
                <a:schemeClr val="tx1"/>
              </a:solidFill>
              <a:latin typeface="+mn-lt"/>
            </a:rPr>
            <a:t>Перевалка инертных материалов из ж/д вагонов в грузовой автомобильный транспорт. Перевалка </a:t>
          </a:r>
          <a:r>
            <a:rPr lang="ru-RU" sz="2400" b="0" dirty="0" smtClean="0">
              <a:solidFill>
                <a:schemeClr val="tx1"/>
              </a:solidFill>
              <a:latin typeface="+mn-lt"/>
            </a:rPr>
            <a:t>из автомобильного </a:t>
          </a:r>
          <a:r>
            <a:rPr lang="ru-RU" sz="2400" b="0" dirty="0" smtClean="0">
              <a:solidFill>
                <a:schemeClr val="tx1"/>
              </a:solidFill>
              <a:latin typeface="+mn-lt"/>
            </a:rPr>
            <a:t>транспорта в ж/д вагоны</a:t>
          </a:r>
          <a:endParaRPr lang="ru-RU" sz="2400" b="0" dirty="0">
            <a:solidFill>
              <a:schemeClr val="tx1"/>
            </a:solidFill>
            <a:latin typeface="+mn-lt"/>
          </a:endParaRPr>
        </a:p>
      </dgm:t>
    </dgm:pt>
    <dgm:pt modelId="{4BEA543D-28E9-45FD-8E2D-4085D80DF873}" type="parTrans" cxnId="{6D19DBD8-7A74-47BF-BE91-44BA809EFB11}">
      <dgm:prSet/>
      <dgm:spPr/>
      <dgm:t>
        <a:bodyPr/>
        <a:lstStyle/>
        <a:p>
          <a:endParaRPr lang="ru-RU"/>
        </a:p>
      </dgm:t>
    </dgm:pt>
    <dgm:pt modelId="{CEF17A15-F01A-4A8F-8B75-C6BB1C7A203B}" type="sibTrans" cxnId="{6D19DBD8-7A74-47BF-BE91-44BA809EFB11}">
      <dgm:prSet/>
      <dgm:spPr/>
      <dgm:t>
        <a:bodyPr/>
        <a:lstStyle/>
        <a:p>
          <a:endParaRPr lang="ru-RU"/>
        </a:p>
      </dgm:t>
    </dgm:pt>
    <dgm:pt modelId="{B60D8390-1E22-40A3-94F8-613CCF99C386}">
      <dgm:prSet custT="1"/>
      <dgm:spPr>
        <a:solidFill>
          <a:srgbClr val="00672F">
            <a:alpha val="30000"/>
          </a:srgbClr>
        </a:solidFill>
        <a:ln>
          <a:noFill/>
        </a:ln>
      </dgm:spPr>
      <dgm:t>
        <a:bodyPr/>
        <a:lstStyle/>
        <a:p>
          <a:pPr algn="l" rtl="0"/>
          <a:r>
            <a:rPr lang="ru-RU" sz="2400" b="0" dirty="0" smtClean="0">
              <a:solidFill>
                <a:schemeClr val="tx1"/>
              </a:solidFill>
            </a:rPr>
            <a:t>В наличии имеется собственная специальная техника </a:t>
          </a:r>
          <a:r>
            <a:rPr lang="ru-RU" sz="2400" b="0" dirty="0" smtClean="0">
              <a:solidFill>
                <a:schemeClr val="tx1"/>
              </a:solidFill>
            </a:rPr>
            <a:t>для выгрузки-погрузки, доставки различных грузов и материалов. Обладая такой производственной базой мы имеем возможность предоставить Вам комплекс услуг по перевалке и доставке инертных материалов с нашей площадки в п.Энем до ваших производственных объектов</a:t>
          </a:r>
          <a:endParaRPr lang="ru-RU" sz="2400" b="0" dirty="0">
            <a:solidFill>
              <a:schemeClr val="tx1"/>
            </a:solidFill>
          </a:endParaRPr>
        </a:p>
      </dgm:t>
    </dgm:pt>
    <dgm:pt modelId="{D15D3D2D-B09D-43D6-8C71-4F175BCF9CF8}" type="parTrans" cxnId="{74AD4645-48BD-4872-B9E7-466A1B00A0DE}">
      <dgm:prSet/>
      <dgm:spPr/>
      <dgm:t>
        <a:bodyPr/>
        <a:lstStyle/>
        <a:p>
          <a:endParaRPr lang="ru-RU"/>
        </a:p>
      </dgm:t>
    </dgm:pt>
    <dgm:pt modelId="{ABAC0507-E228-4DFD-9957-22AA205769F7}" type="sibTrans" cxnId="{74AD4645-48BD-4872-B9E7-466A1B00A0DE}">
      <dgm:prSet/>
      <dgm:spPr/>
      <dgm:t>
        <a:bodyPr/>
        <a:lstStyle/>
        <a:p>
          <a:endParaRPr lang="ru-RU"/>
        </a:p>
      </dgm:t>
    </dgm:pt>
    <dgm:pt modelId="{618F5EA0-9E31-408A-8E73-2DF63F7AF772}" type="pres">
      <dgm:prSet presAssocID="{18FF020E-1059-413A-AA8D-5FBB9131CE6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5BDA7-2FE0-46B9-9830-6D7428130EBF}" type="pres">
      <dgm:prSet presAssocID="{FDA1A9E1-E65B-4152-A5F3-907068F3C361}" presName="composite" presStyleCnt="0"/>
      <dgm:spPr/>
    </dgm:pt>
    <dgm:pt modelId="{9E3A0F3F-6FAE-48E1-9774-44803B7B70DE}" type="pres">
      <dgm:prSet presAssocID="{FDA1A9E1-E65B-4152-A5F3-907068F3C361}" presName="imgShp" presStyleLbl="fgImgPlace1" presStyleIdx="0" presStyleCnt="3" custScaleX="115230" custScaleY="90954" custLinFactX="277092" custLinFactNeighborX="300000" custLinFactNeighborY="7324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DFFD88AA-A3B5-4D7B-B679-73DF1558A3A1}" type="pres">
      <dgm:prSet presAssocID="{FDA1A9E1-E65B-4152-A5F3-907068F3C361}" presName="txShp" presStyleLbl="node1" presStyleIdx="0" presStyleCnt="3" custScaleX="124937" custScaleY="148295" custLinFactNeighborX="-18175" custLinFactNeighborY="-719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62F0493-D22B-448C-9887-E41C57E3BA13}" type="pres">
      <dgm:prSet presAssocID="{9921BF8F-79FE-4E45-B58A-409380CAD6E5}" presName="spacing" presStyleCnt="0"/>
      <dgm:spPr/>
    </dgm:pt>
    <dgm:pt modelId="{F823AC1D-D4DD-432A-83B7-53B5DFD5DC79}" type="pres">
      <dgm:prSet presAssocID="{1342ADBA-AAF0-42E2-BA26-C800C1FEBD59}" presName="composite" presStyleCnt="0"/>
      <dgm:spPr/>
    </dgm:pt>
    <dgm:pt modelId="{A2DE9992-A3C6-43D1-9B16-F7445A27B35E}" type="pres">
      <dgm:prSet presAssocID="{1342ADBA-AAF0-42E2-BA26-C800C1FEBD59}" presName="imgShp" presStyleLbl="fgImgPlace1" presStyleIdx="1" presStyleCnt="3" custScaleX="118093" custScaleY="81668" custLinFactX="281855" custLinFactNeighborX="300000" custLinFactNeighborY="-10608"/>
      <dgm:spPr>
        <a:prstGeom prst="flowChartProcess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96AA282D-FC97-4F3B-8FED-4715F46A61CB}" type="pres">
      <dgm:prSet presAssocID="{1342ADBA-AAF0-42E2-BA26-C800C1FEBD59}" presName="txShp" presStyleLbl="node1" presStyleIdx="1" presStyleCnt="3" custScaleX="127032" custScaleY="102504" custLinFactNeighborX="-15601" custLinFactNeighborY="-93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580BD59-21ED-4660-BB54-708E7C2C1069}" type="pres">
      <dgm:prSet presAssocID="{CEF17A15-F01A-4A8F-8B75-C6BB1C7A203B}" presName="spacing" presStyleCnt="0"/>
      <dgm:spPr/>
    </dgm:pt>
    <dgm:pt modelId="{34B62C44-8939-4EDF-8167-A904219B0A60}" type="pres">
      <dgm:prSet presAssocID="{B60D8390-1E22-40A3-94F8-613CCF99C386}" presName="composite" presStyleCnt="0"/>
      <dgm:spPr/>
    </dgm:pt>
    <dgm:pt modelId="{BDFF7BDC-83D4-45E3-87B7-95420CA2E4AC}" type="pres">
      <dgm:prSet presAssocID="{B60D8390-1E22-40A3-94F8-613CCF99C386}" presName="imgShp" presStyleLbl="fgImgPlace1" presStyleIdx="2" presStyleCnt="3" custScaleX="122872" custScaleY="125272" custLinFactX="282162" custLinFactNeighborX="300000" custLinFactNeighborY="-15583"/>
      <dgm:spPr>
        <a:prstGeom prst="flowChartProcess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60477E41-2B7F-46EB-B5B3-18D22495F453}" type="pres">
      <dgm:prSet presAssocID="{B60D8390-1E22-40A3-94F8-613CCF99C386}" presName="txShp" presStyleLbl="node1" presStyleIdx="2" presStyleCnt="3" custScaleX="129773" custScaleY="228621" custLinFactNeighborX="-14497" custLinFactNeighborY="-154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7387362-EB93-498B-81F0-B5CED1971703}" type="presOf" srcId="{B60D8390-1E22-40A3-94F8-613CCF99C386}" destId="{60477E41-2B7F-46EB-B5B3-18D22495F453}" srcOrd="0" destOrd="0" presId="urn:microsoft.com/office/officeart/2005/8/layout/vList3"/>
    <dgm:cxn modelId="{D1815C39-B0D6-492E-9A53-2433718BA0C7}" type="presOf" srcId="{FDA1A9E1-E65B-4152-A5F3-907068F3C361}" destId="{DFFD88AA-A3B5-4D7B-B679-73DF1558A3A1}" srcOrd="0" destOrd="0" presId="urn:microsoft.com/office/officeart/2005/8/layout/vList3"/>
    <dgm:cxn modelId="{03314752-552D-4614-BEAC-C25426A2ED2B}" type="presOf" srcId="{1342ADBA-AAF0-42E2-BA26-C800C1FEBD59}" destId="{96AA282D-FC97-4F3B-8FED-4715F46A61CB}" srcOrd="0" destOrd="0" presId="urn:microsoft.com/office/officeart/2005/8/layout/vList3"/>
    <dgm:cxn modelId="{857EADF8-C3F9-44A6-94DE-BE8FF618C102}" srcId="{18FF020E-1059-413A-AA8D-5FBB9131CE6F}" destId="{FDA1A9E1-E65B-4152-A5F3-907068F3C361}" srcOrd="0" destOrd="0" parTransId="{17031A9C-9DD2-47B9-A92D-39E04F603E03}" sibTransId="{9921BF8F-79FE-4E45-B58A-409380CAD6E5}"/>
    <dgm:cxn modelId="{D099AEE8-7BDB-4AC2-9B65-F8ACA4E1B2C0}" type="presOf" srcId="{18FF020E-1059-413A-AA8D-5FBB9131CE6F}" destId="{618F5EA0-9E31-408A-8E73-2DF63F7AF772}" srcOrd="0" destOrd="0" presId="urn:microsoft.com/office/officeart/2005/8/layout/vList3"/>
    <dgm:cxn modelId="{74AD4645-48BD-4872-B9E7-466A1B00A0DE}" srcId="{18FF020E-1059-413A-AA8D-5FBB9131CE6F}" destId="{B60D8390-1E22-40A3-94F8-613CCF99C386}" srcOrd="2" destOrd="0" parTransId="{D15D3D2D-B09D-43D6-8C71-4F175BCF9CF8}" sibTransId="{ABAC0507-E228-4DFD-9957-22AA205769F7}"/>
    <dgm:cxn modelId="{6D19DBD8-7A74-47BF-BE91-44BA809EFB11}" srcId="{18FF020E-1059-413A-AA8D-5FBB9131CE6F}" destId="{1342ADBA-AAF0-42E2-BA26-C800C1FEBD59}" srcOrd="1" destOrd="0" parTransId="{4BEA543D-28E9-45FD-8E2D-4085D80DF873}" sibTransId="{CEF17A15-F01A-4A8F-8B75-C6BB1C7A203B}"/>
    <dgm:cxn modelId="{565E7FD7-7750-4543-B2CC-18919B658692}" type="presParOf" srcId="{618F5EA0-9E31-408A-8E73-2DF63F7AF772}" destId="{D665BDA7-2FE0-46B9-9830-6D7428130EBF}" srcOrd="0" destOrd="0" presId="urn:microsoft.com/office/officeart/2005/8/layout/vList3"/>
    <dgm:cxn modelId="{6A600CC7-229F-4B64-8A03-7DA1F341B8C6}" type="presParOf" srcId="{D665BDA7-2FE0-46B9-9830-6D7428130EBF}" destId="{9E3A0F3F-6FAE-48E1-9774-44803B7B70DE}" srcOrd="0" destOrd="0" presId="urn:microsoft.com/office/officeart/2005/8/layout/vList3"/>
    <dgm:cxn modelId="{41755954-AA91-48B9-8FE8-9CC937CB03BC}" type="presParOf" srcId="{D665BDA7-2FE0-46B9-9830-6D7428130EBF}" destId="{DFFD88AA-A3B5-4D7B-B679-73DF1558A3A1}" srcOrd="1" destOrd="0" presId="urn:microsoft.com/office/officeart/2005/8/layout/vList3"/>
    <dgm:cxn modelId="{9CB38906-8B36-4D0F-95F0-51CFCBE5A4A7}" type="presParOf" srcId="{618F5EA0-9E31-408A-8E73-2DF63F7AF772}" destId="{D62F0493-D22B-448C-9887-E41C57E3BA13}" srcOrd="1" destOrd="0" presId="urn:microsoft.com/office/officeart/2005/8/layout/vList3"/>
    <dgm:cxn modelId="{67C1EB95-AB79-4D6B-8693-2046850E84CE}" type="presParOf" srcId="{618F5EA0-9E31-408A-8E73-2DF63F7AF772}" destId="{F823AC1D-D4DD-432A-83B7-53B5DFD5DC79}" srcOrd="2" destOrd="0" presId="urn:microsoft.com/office/officeart/2005/8/layout/vList3"/>
    <dgm:cxn modelId="{28E471BB-0B5D-4FD1-840A-988A503AC3EC}" type="presParOf" srcId="{F823AC1D-D4DD-432A-83B7-53B5DFD5DC79}" destId="{A2DE9992-A3C6-43D1-9B16-F7445A27B35E}" srcOrd="0" destOrd="0" presId="urn:microsoft.com/office/officeart/2005/8/layout/vList3"/>
    <dgm:cxn modelId="{033DFC78-BD42-4A02-86E4-3EE0610878AD}" type="presParOf" srcId="{F823AC1D-D4DD-432A-83B7-53B5DFD5DC79}" destId="{96AA282D-FC97-4F3B-8FED-4715F46A61CB}" srcOrd="1" destOrd="0" presId="urn:microsoft.com/office/officeart/2005/8/layout/vList3"/>
    <dgm:cxn modelId="{A99E22E6-9D48-4EF2-9698-8751D088E69D}" type="presParOf" srcId="{618F5EA0-9E31-408A-8E73-2DF63F7AF772}" destId="{9580BD59-21ED-4660-BB54-708E7C2C1069}" srcOrd="3" destOrd="0" presId="urn:microsoft.com/office/officeart/2005/8/layout/vList3"/>
    <dgm:cxn modelId="{7B26268D-A33E-4D04-8C9B-2F2E232C511C}" type="presParOf" srcId="{618F5EA0-9E31-408A-8E73-2DF63F7AF772}" destId="{34B62C44-8939-4EDF-8167-A904219B0A60}" srcOrd="4" destOrd="0" presId="urn:microsoft.com/office/officeart/2005/8/layout/vList3"/>
    <dgm:cxn modelId="{2B315256-166C-44EF-BD95-861EBC4D0273}" type="presParOf" srcId="{34B62C44-8939-4EDF-8167-A904219B0A60}" destId="{BDFF7BDC-83D4-45E3-87B7-95420CA2E4AC}" srcOrd="0" destOrd="0" presId="urn:microsoft.com/office/officeart/2005/8/layout/vList3"/>
    <dgm:cxn modelId="{FD228DC0-7A00-45C0-B72A-F1DB2BB374B1}" type="presParOf" srcId="{34B62C44-8939-4EDF-8167-A904219B0A60}" destId="{60477E41-2B7F-46EB-B5B3-18D22495F4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D88AA-A3B5-4D7B-B679-73DF1558A3A1}">
      <dsp:nvSpPr>
        <dsp:cNvPr id="0" name=""/>
        <dsp:cNvSpPr/>
      </dsp:nvSpPr>
      <dsp:spPr>
        <a:xfrm rot="10800000">
          <a:off x="0" y="0"/>
          <a:ext cx="7985530" cy="1809231"/>
        </a:xfrm>
        <a:prstGeom prst="rect">
          <a:avLst/>
        </a:prstGeom>
        <a:solidFill>
          <a:srgbClr val="00672F">
            <a:alpha val="3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996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baseline="0" dirty="0" smtClean="0">
              <a:solidFill>
                <a:schemeClr val="tx1"/>
              </a:solidFill>
              <a:latin typeface="+mn-lt"/>
            </a:rPr>
            <a:t>НМК </a:t>
          </a:r>
          <a:r>
            <a:rPr lang="ru-RU" sz="2000" b="0" kern="1200" baseline="0" dirty="0" smtClean="0">
              <a:solidFill>
                <a:schemeClr val="tx1"/>
              </a:solidFill>
              <a:latin typeface="+mn-lt"/>
            </a:rPr>
            <a:t>ГРУПП имеет собственный ж/д терминальный комплекс в п.Энем . На  терминале имеются подъездные пути протяженностью 2,0 км, в т.ч. Повышенный путь на 7 полувагонов с возможностью увеличения фронта выгрузки  до 15 вагонов и площадкой для хранения инертных материалов площадью 5300м2</a:t>
          </a:r>
          <a:endParaRPr lang="ru-RU" sz="2000" b="0" kern="1200" baseline="0" dirty="0">
            <a:solidFill>
              <a:schemeClr val="tx1"/>
            </a:solidFill>
            <a:latin typeface="+mn-lt"/>
          </a:endParaRPr>
        </a:p>
      </dsp:txBody>
      <dsp:txXfrm rot="10800000">
        <a:off x="0" y="0"/>
        <a:ext cx="7985530" cy="1809231"/>
      </dsp:txXfrm>
    </dsp:sp>
    <dsp:sp modelId="{9E3A0F3F-6FAE-48E1-9774-44803B7B70DE}">
      <dsp:nvSpPr>
        <dsp:cNvPr id="0" name=""/>
        <dsp:cNvSpPr/>
      </dsp:nvSpPr>
      <dsp:spPr>
        <a:xfrm>
          <a:off x="7947658" y="439741"/>
          <a:ext cx="1405831" cy="110965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A282D-FC97-4F3B-8FED-4715F46A61CB}">
      <dsp:nvSpPr>
        <dsp:cNvPr id="0" name=""/>
        <dsp:cNvSpPr/>
      </dsp:nvSpPr>
      <dsp:spPr>
        <a:xfrm rot="10800000">
          <a:off x="0" y="2060445"/>
          <a:ext cx="8119435" cy="1250571"/>
        </a:xfrm>
        <a:prstGeom prst="rect">
          <a:avLst/>
        </a:prstGeom>
        <a:solidFill>
          <a:srgbClr val="00672F">
            <a:alpha val="3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996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Перевалка инертных материалов из ж/д вагонов в грузовой автомобильный транспорт. Перевалка </a:t>
          </a: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из автомобильного </a:t>
          </a: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транспорта в ж/д вагоны</a:t>
          </a:r>
          <a:endParaRPr lang="ru-RU" sz="2400" b="0" kern="1200" dirty="0">
            <a:solidFill>
              <a:schemeClr val="tx1"/>
            </a:solidFill>
            <a:latin typeface="+mn-lt"/>
          </a:endParaRPr>
        </a:p>
      </dsp:txBody>
      <dsp:txXfrm rot="10800000">
        <a:off x="0" y="2060445"/>
        <a:ext cx="8119435" cy="1250571"/>
      </dsp:txXfrm>
    </dsp:sp>
    <dsp:sp modelId="{A2DE9992-A3C6-43D1-9B16-F7445A27B35E}">
      <dsp:nvSpPr>
        <dsp:cNvPr id="0" name=""/>
        <dsp:cNvSpPr/>
      </dsp:nvSpPr>
      <dsp:spPr>
        <a:xfrm>
          <a:off x="7988303" y="2171699"/>
          <a:ext cx="1440760" cy="996367"/>
        </a:xfrm>
        <a:prstGeom prst="flowChartProcess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77E41-2B7F-46EB-B5B3-18D22495F453}">
      <dsp:nvSpPr>
        <dsp:cNvPr id="0" name=""/>
        <dsp:cNvSpPr/>
      </dsp:nvSpPr>
      <dsp:spPr>
        <a:xfrm rot="10800000">
          <a:off x="0" y="3600720"/>
          <a:ext cx="8294630" cy="2789226"/>
        </a:xfrm>
        <a:prstGeom prst="rect">
          <a:avLst/>
        </a:prstGeom>
        <a:solidFill>
          <a:srgbClr val="00672F">
            <a:alpha val="3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996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В наличии имеется собственная специальная техника </a:t>
          </a:r>
          <a:r>
            <a:rPr lang="ru-RU" sz="2400" b="0" kern="1200" dirty="0" smtClean="0">
              <a:solidFill>
                <a:schemeClr val="tx1"/>
              </a:solidFill>
            </a:rPr>
            <a:t>для выгрузки-погрузки, доставки различных грузов и материалов. Обладая такой производственной базой мы имеем возможность предоставить Вам комплекс услуг по перевалке и доставке инертных материалов с нашей площадки в п.Энем до ваших производственных объектов</a:t>
          </a:r>
          <a:endParaRPr lang="ru-RU" sz="2400" b="0" kern="1200" dirty="0">
            <a:solidFill>
              <a:schemeClr val="tx1"/>
            </a:solidFill>
          </a:endParaRPr>
        </a:p>
      </dsp:txBody>
      <dsp:txXfrm rot="10800000">
        <a:off x="0" y="3600720"/>
        <a:ext cx="8294630" cy="2789226"/>
      </dsp:txXfrm>
    </dsp:sp>
    <dsp:sp modelId="{BDFF7BDC-83D4-45E3-87B7-95420CA2E4AC}">
      <dsp:nvSpPr>
        <dsp:cNvPr id="0" name=""/>
        <dsp:cNvSpPr/>
      </dsp:nvSpPr>
      <dsp:spPr>
        <a:xfrm>
          <a:off x="7962896" y="4229098"/>
          <a:ext cx="1499065" cy="1528345"/>
        </a:xfrm>
        <a:prstGeom prst="flowChartProcess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A75CF-2DDF-487B-93E8-9FB88499230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7F8B9-79C9-4E23-88E9-4FD73DD11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5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F8B9-79C9-4E23-88E9-4FD73DD115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5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6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4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7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2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4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8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F7FE-C77B-4750-806E-97185C6FA92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4CA3-0194-4EAA-ACEB-B05BAA518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8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nmk-group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mk-group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k-group.ru/" TargetMode="External"/><Relationship Id="rId2" Type="http://schemas.openxmlformats.org/officeDocument/2006/relationships/hyperlink" Target="mailto:info@NMK-group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maps.yandex.ru/35/krasnodar/?ll=38.929741%2C45.020209&amp;z=11&amp;text=%D0%BD%D0%BC%D0%BA%20%D0%B3%D1%80%D1%83%D0%BF%D0%BF&amp;sll=38.962202%2C45.061484&amp;sspn=1.034088%2C0.370334&amp;ol=biz&amp;oid=145297756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://www.nmk-group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k-group.r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maps.yandex.ru/35/krasnodar/?ll=38.929741%2C45.020209&amp;z=11&amp;text=%D0%BD%D0%BC%D0%BA%20%D0%B3%D1%80%D1%83%D0%BF%D0%BF&amp;sll=38.962202%2C45.061484&amp;sspn=1.034088%2C0.370334&amp;ol=biz&amp;oid=1452977566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mk-group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mk-group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nmk-group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mk-group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mk-group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mk-group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07947" y="5212287"/>
            <a:ext cx="2603244" cy="1577074"/>
          </a:xfrm>
          <a:prstGeom prst="rect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2356" y="5219701"/>
            <a:ext cx="2603244" cy="1577074"/>
          </a:xfrm>
          <a:prstGeom prst="rect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1189" y="259493"/>
            <a:ext cx="4337222" cy="914400"/>
          </a:xfrm>
        </p:spPr>
        <p:txBody>
          <a:bodyPr>
            <a:normAutofit/>
          </a:bodyPr>
          <a:lstStyle/>
          <a:p>
            <a:pPr algn="r"/>
            <a:r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                                           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700" y="5219701"/>
            <a:ext cx="209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Нефтебаза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Максимальный объём хранения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400" b="1" u="sng" dirty="0">
                <a:solidFill>
                  <a:schemeClr val="bg1"/>
                </a:solidFill>
              </a:rPr>
              <a:t> 8700 тонн</a:t>
            </a:r>
            <a:endParaRPr lang="ru-RU" sz="2400" b="1" u="sng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2269" y="5219701"/>
            <a:ext cx="2514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Железнодорожная станция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Расположен в 2-х км от Краснодара</a:t>
            </a:r>
            <a:endParaRPr lang="ru-RU" sz="16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"/>
            <a:ext cx="101600" cy="6858000"/>
          </a:xfrm>
          <a:prstGeom prst="rect">
            <a:avLst/>
          </a:prstGeom>
          <a:solidFill>
            <a:srgbClr val="0067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60" y="716693"/>
            <a:ext cx="6090623" cy="23452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34161" y="5157816"/>
            <a:ext cx="2603244" cy="1577074"/>
          </a:xfrm>
          <a:prstGeom prst="rect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378483" y="5165230"/>
            <a:ext cx="2514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Логистический центр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Хранение грузов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Перегруз с разных видов транспорта</a:t>
            </a:r>
            <a:endParaRPr lang="ru-RU" sz="16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3501" y="3059669"/>
            <a:ext cx="343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72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НМК-групп выбор успешных!</a:t>
            </a:r>
            <a:endParaRPr lang="ru-RU" b="1" i="1" dirty="0">
              <a:solidFill>
                <a:srgbClr val="00672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76300" y="1963595"/>
            <a:ext cx="9499600" cy="4729305"/>
          </a:xfrm>
          <a:prstGeom prst="rect">
            <a:avLst/>
          </a:prstGeom>
          <a:solidFill>
            <a:srgbClr val="00672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6300" y="120651"/>
            <a:ext cx="8407400" cy="1739900"/>
          </a:xfrm>
          <a:prstGeom prst="rect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80999"/>
            <a:ext cx="7871594" cy="125730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Площадь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, занимаемая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складом хранения нефтепродуктов,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составляет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18000 м2. </a:t>
            </a:r>
            <a:b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</a:b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По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характеру деятельности терминал является перевалочно-распределительным,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</a:b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по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транспортным связям — относится к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железнодорожным,</a:t>
            </a:r>
            <a:b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</a:b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по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классификации хранимых нефтепродуктов — ко 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II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й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категории.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</a:b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Прием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нефтепродуктов осуществляется железнодорожным и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авто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транспортом. Технологический процесс позволяет осуществлять перевалку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светлых нефтепродуктов 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ежемесячно в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объеме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ea typeface="Gulim" panose="020B0600000101010101" pitchFamily="34" charset="-127"/>
              </a:rPr>
              <a:t>не менее 10 000 т/месяц.</a:t>
            </a:r>
            <a:endParaRPr lang="ru-RU" sz="1600" dirty="0">
              <a:solidFill>
                <a:schemeClr val="bg1"/>
              </a:solidFill>
              <a:latin typeface="+mn-lt"/>
              <a:ea typeface="Gulim" panose="020B0600000101010101" pitchFamily="34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0" y="1930400"/>
            <a:ext cx="9626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Процесс перевалки ведется в автоматическом режиме и управляется с пульта управления в операторной. Полная автоматизация слива — налива позволяет существенно сократить время перевалки.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Информационные </a:t>
            </a:r>
            <a:r>
              <a:rPr lang="ru-RU" sz="2000" dirty="0"/>
              <a:t>функции системы управления обеспечивают </a:t>
            </a:r>
            <a:r>
              <a:rPr lang="ru-RU" sz="2000" dirty="0" smtClean="0"/>
              <a:t>формирование </a:t>
            </a:r>
            <a:r>
              <a:rPr lang="ru-RU" sz="2000" dirty="0"/>
              <a:t>экранных изображений и выходных форм информационно-вычислительных задач по запросам оператора и неоперативного персонала (администратора системы) и включают: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чёт он-</a:t>
            </a:r>
            <a:r>
              <a:rPr lang="ru-RU" sz="2000" dirty="0" err="1" smtClean="0"/>
              <a:t>лайн</a:t>
            </a:r>
            <a:r>
              <a:rPr lang="ru-RU" sz="2000" dirty="0" smtClean="0"/>
              <a:t> состояния и количества нефтепродукта, находящегося на хранении</a:t>
            </a:r>
            <a:endParaRPr lang="ru-RU" sz="2000" dirty="0"/>
          </a:p>
          <a:p>
            <a:r>
              <a:rPr lang="ru-RU" sz="2000" dirty="0"/>
              <a:t>сбор и обработку информации о состоянии технологических параметров;</a:t>
            </a:r>
          </a:p>
          <a:p>
            <a:r>
              <a:rPr lang="ru-RU" sz="2000" dirty="0"/>
              <a:t>обнаружение, сигнализацию и регистрацию аварийных ситуаций;</a:t>
            </a:r>
          </a:p>
          <a:p>
            <a:r>
              <a:rPr lang="ru-RU" sz="2000" dirty="0" smtClean="0"/>
              <a:t>ведение </a:t>
            </a:r>
            <a:r>
              <a:rPr lang="ru-RU" sz="2000" dirty="0"/>
              <a:t>протокола событий;</a:t>
            </a:r>
          </a:p>
          <a:p>
            <a:r>
              <a:rPr lang="ru-RU" sz="2000" dirty="0"/>
              <a:t>архивирование истории изменения параметров на жестком магнитном диске;</a:t>
            </a:r>
          </a:p>
          <a:p>
            <a:r>
              <a:rPr lang="ru-RU" sz="2000" dirty="0"/>
              <a:t>формирование и выдачу оперативных и архивных данных персоналу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88900" cy="6858000"/>
          </a:xfrm>
          <a:prstGeom prst="rect">
            <a:avLst/>
          </a:prstGeom>
          <a:solidFill>
            <a:srgbClr val="006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01" y="119745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6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46700" y="2590800"/>
            <a:ext cx="5334000" cy="3695700"/>
          </a:xfrm>
          <a:prstGeom prst="rect">
            <a:avLst/>
          </a:prstGeom>
          <a:solidFill>
            <a:srgbClr val="00672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9900" y="1676400"/>
            <a:ext cx="4699000" cy="3213100"/>
          </a:xfrm>
          <a:prstGeom prst="rect">
            <a:avLst/>
          </a:prstGeom>
          <a:solidFill>
            <a:srgbClr val="00672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365918"/>
            <a:ext cx="11772899" cy="6250782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Технологической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схемой терминала предусмотрено перемещение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продукта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насосным методом, запорная арматура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электроприводом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sz="2400" b="1" dirty="0" smtClean="0">
                <a:latin typeface="+mj-lt"/>
              </a:rPr>
              <a:t>       </a:t>
            </a:r>
            <a:r>
              <a:rPr lang="ru-RU" sz="2000" b="1" dirty="0" smtClean="0">
                <a:latin typeface="+mj-lt"/>
              </a:rPr>
              <a:t>Все </a:t>
            </a:r>
            <a:r>
              <a:rPr lang="ru-RU" sz="2000" b="1" dirty="0">
                <a:latin typeface="+mj-lt"/>
              </a:rPr>
              <a:t>технологическое </a:t>
            </a:r>
            <a:r>
              <a:rPr lang="ru-RU" sz="2000" b="1" dirty="0" smtClean="0">
                <a:latin typeface="+mj-lt"/>
              </a:rPr>
              <a:t>оборудование</a:t>
            </a:r>
          </a:p>
          <a:p>
            <a:pPr marL="0" lvl="0" indent="0">
              <a:buNone/>
            </a:pPr>
            <a:r>
              <a:rPr lang="ru-RU" sz="2000" b="1" dirty="0" smtClean="0">
                <a:latin typeface="+mj-lt"/>
              </a:rPr>
              <a:t>        и </a:t>
            </a:r>
            <a:r>
              <a:rPr lang="ru-RU" sz="2000" b="1" dirty="0">
                <a:latin typeface="+mj-lt"/>
              </a:rPr>
              <a:t>хранилища условно </a:t>
            </a:r>
            <a:endParaRPr lang="ru-RU" sz="2000" b="1" dirty="0" smtClean="0">
              <a:latin typeface="+mj-lt"/>
            </a:endParaRPr>
          </a:p>
          <a:p>
            <a:pPr marL="0" lvl="0" indent="0">
              <a:buNone/>
            </a:pPr>
            <a:r>
              <a:rPr lang="ru-RU" sz="2000" b="1" dirty="0" smtClean="0">
                <a:latin typeface="+mj-lt"/>
              </a:rPr>
              <a:t>        разделены </a:t>
            </a:r>
            <a:r>
              <a:rPr lang="ru-RU" sz="2000" b="1" dirty="0">
                <a:latin typeface="+mj-lt"/>
              </a:rPr>
              <a:t>на три части</a:t>
            </a:r>
            <a:r>
              <a:rPr lang="ru-RU" sz="2000" b="1" dirty="0" smtClean="0">
                <a:latin typeface="+mj-lt"/>
              </a:rPr>
              <a:t>:</a:t>
            </a:r>
          </a:p>
          <a:p>
            <a:pPr marL="0" lvl="0" indent="0">
              <a:buNone/>
            </a:pPr>
            <a:endParaRPr lang="ru-RU" sz="2000" b="1" dirty="0" smtClean="0">
              <a:latin typeface="+mj-lt"/>
            </a:endParaRPr>
          </a:p>
          <a:p>
            <a:pPr lvl="1"/>
            <a:r>
              <a:rPr lang="ru-RU" b="1" dirty="0" smtClean="0">
                <a:latin typeface="+mj-lt"/>
              </a:rPr>
              <a:t>Бензин АИ-92</a:t>
            </a:r>
            <a:endParaRPr lang="ru-RU" b="1" dirty="0">
              <a:latin typeface="+mj-lt"/>
            </a:endParaRPr>
          </a:p>
          <a:p>
            <a:pPr lvl="1"/>
            <a:r>
              <a:rPr lang="ru-RU" b="1" dirty="0">
                <a:latin typeface="+mj-lt"/>
              </a:rPr>
              <a:t>Бензин </a:t>
            </a:r>
            <a:r>
              <a:rPr lang="ru-RU" b="1" dirty="0" smtClean="0">
                <a:latin typeface="+mj-lt"/>
              </a:rPr>
              <a:t>АИ-95</a:t>
            </a:r>
            <a:endParaRPr lang="ru-RU" b="1" dirty="0">
              <a:latin typeface="+mj-lt"/>
            </a:endParaRPr>
          </a:p>
          <a:p>
            <a:pPr lvl="1"/>
            <a:r>
              <a:rPr lang="ru-RU" b="1" dirty="0">
                <a:latin typeface="+mj-lt"/>
              </a:rPr>
              <a:t>Дизельное </a:t>
            </a:r>
            <a:r>
              <a:rPr lang="ru-RU" b="1" dirty="0" smtClean="0">
                <a:latin typeface="+mj-lt"/>
              </a:rPr>
              <a:t>топливо</a:t>
            </a:r>
            <a:endParaRPr lang="ru-RU" b="1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1000" y="2768601"/>
            <a:ext cx="5041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atin typeface="+mj-lt"/>
              </a:rPr>
              <a:t>Все процессы автоматизированы. Технологическая схема разработана с учетом того, что ни при каких ситуациях один продукт не перемешается с </a:t>
            </a:r>
            <a:r>
              <a:rPr lang="ru-RU" sz="2800" dirty="0" smtClean="0">
                <a:latin typeface="+mj-lt"/>
              </a:rPr>
              <a:t>другим </a:t>
            </a:r>
            <a:endParaRPr lang="ru-RU" sz="28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7000" cy="1131144"/>
          </a:xfrm>
          <a:prstGeom prst="rect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5900" y="1295400"/>
            <a:ext cx="10464800" cy="45719"/>
          </a:xfrm>
          <a:prstGeom prst="rect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6" y="5809688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2820" y="194275"/>
            <a:ext cx="5384800" cy="6422425"/>
          </a:xfrm>
          <a:prstGeom prst="rect">
            <a:avLst/>
          </a:prstGeom>
          <a:solidFill>
            <a:srgbClr val="00672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1800" y="0"/>
            <a:ext cx="4572000" cy="6399384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sz="3000" dirty="0"/>
              <a:t>противоаварийные защиты и блокировки;</a:t>
            </a:r>
          </a:p>
          <a:p>
            <a:r>
              <a:rPr lang="ru-RU" sz="3000" dirty="0"/>
              <a:t>дистанционное управление запорно-регулирующей арматурой (задвижки);</a:t>
            </a:r>
          </a:p>
          <a:p>
            <a:r>
              <a:rPr lang="ru-RU" sz="3000" dirty="0"/>
              <a:t>дистанционное управление насосными агрегатами;</a:t>
            </a:r>
          </a:p>
          <a:p>
            <a:r>
              <a:rPr lang="ru-RU" sz="3000" dirty="0"/>
              <a:t>управление процессом слива/налива нефтепродуктов: автоматическое открытие/закрытие задвижек с целью обеспечения требуемого маршрута </a:t>
            </a:r>
            <a:r>
              <a:rPr lang="ru-RU" sz="3000" dirty="0" smtClean="0"/>
              <a:t>слива/налива</a:t>
            </a:r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0" y="194275"/>
            <a:ext cx="5666673" cy="1211615"/>
          </a:xfrm>
          <a:custGeom>
            <a:avLst/>
            <a:gdLst>
              <a:gd name="connsiteX0" fmla="*/ 0 w 5918886"/>
              <a:gd name="connsiteY0" fmla="*/ 1173892 h 1173892"/>
              <a:gd name="connsiteX1" fmla="*/ 293473 w 5918886"/>
              <a:gd name="connsiteY1" fmla="*/ 0 h 1173892"/>
              <a:gd name="connsiteX2" fmla="*/ 5918886 w 5918886"/>
              <a:gd name="connsiteY2" fmla="*/ 0 h 1173892"/>
              <a:gd name="connsiteX3" fmla="*/ 5625413 w 5918886"/>
              <a:gd name="connsiteY3" fmla="*/ 1173892 h 1173892"/>
              <a:gd name="connsiteX4" fmla="*/ 0 w 5918886"/>
              <a:gd name="connsiteY4" fmla="*/ 1173892 h 1173892"/>
              <a:gd name="connsiteX0" fmla="*/ 3089 w 5921975"/>
              <a:gd name="connsiteY0" fmla="*/ 1186249 h 1186249"/>
              <a:gd name="connsiteX1" fmla="*/ 0 w 5921975"/>
              <a:gd name="connsiteY1" fmla="*/ 0 h 1186249"/>
              <a:gd name="connsiteX2" fmla="*/ 5921975 w 5921975"/>
              <a:gd name="connsiteY2" fmla="*/ 12357 h 1186249"/>
              <a:gd name="connsiteX3" fmla="*/ 5628502 w 5921975"/>
              <a:gd name="connsiteY3" fmla="*/ 1186249 h 1186249"/>
              <a:gd name="connsiteX4" fmla="*/ 3089 w 5921975"/>
              <a:gd name="connsiteY4" fmla="*/ 1186249 h 118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1975" h="1186249">
                <a:moveTo>
                  <a:pt x="3089" y="1186249"/>
                </a:moveTo>
                <a:cubicBezTo>
                  <a:pt x="2059" y="790833"/>
                  <a:pt x="1030" y="395416"/>
                  <a:pt x="0" y="0"/>
                </a:cubicBezTo>
                <a:lnTo>
                  <a:pt x="5921975" y="12357"/>
                </a:lnTo>
                <a:lnTo>
                  <a:pt x="5628502" y="1186249"/>
                </a:lnTo>
                <a:lnTo>
                  <a:pt x="3089" y="1186249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Система имеет управляющие функции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6" y="5809688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9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200" y="2349500"/>
            <a:ext cx="8832850" cy="4398963"/>
          </a:xfrm>
          <a:solidFill>
            <a:srgbClr val="00672F">
              <a:alpha val="30000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Вспомогательные </a:t>
            </a:r>
            <a:r>
              <a:rPr lang="ru-RU" dirty="0" smtClean="0"/>
              <a:t>функции</a:t>
            </a:r>
            <a:endParaRPr lang="ru-RU" dirty="0"/>
          </a:p>
          <a:p>
            <a:pPr lvl="4"/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Диагностика </a:t>
            </a:r>
            <a:r>
              <a:rPr lang="ru-RU" dirty="0"/>
              <a:t>состояния программно-технических средств управления;</a:t>
            </a:r>
          </a:p>
          <a:p>
            <a:r>
              <a:rPr lang="ru-RU" dirty="0"/>
              <a:t>П</a:t>
            </a:r>
            <a:r>
              <a:rPr lang="ru-RU" dirty="0" smtClean="0"/>
              <a:t>роверка </a:t>
            </a:r>
            <a:r>
              <a:rPr lang="ru-RU" dirty="0"/>
              <a:t>достоверности информационных сигналов;</a:t>
            </a:r>
          </a:p>
          <a:p>
            <a:r>
              <a:rPr lang="ru-RU" dirty="0"/>
              <a:t>П</a:t>
            </a:r>
            <a:r>
              <a:rPr lang="ru-RU" dirty="0" smtClean="0"/>
              <a:t>еренастройка </a:t>
            </a:r>
            <a:r>
              <a:rPr lang="ru-RU" dirty="0"/>
              <a:t>системы (реконструкция и параметрическая настройка программного обеспечения);</a:t>
            </a:r>
          </a:p>
          <a:p>
            <a:r>
              <a:rPr lang="ru-RU" dirty="0"/>
              <a:t>Р</a:t>
            </a:r>
            <a:r>
              <a:rPr lang="ru-RU" dirty="0" smtClean="0"/>
              <a:t>учной </a:t>
            </a:r>
            <a:r>
              <a:rPr lang="ru-RU" dirty="0"/>
              <a:t>ввод (изменение установок и констант управления и обработки информации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0" y="0"/>
            <a:ext cx="7480299" cy="2082800"/>
          </a:xfrm>
          <a:custGeom>
            <a:avLst/>
            <a:gdLst>
              <a:gd name="connsiteX0" fmla="*/ 0 w 5667632"/>
              <a:gd name="connsiteY0" fmla="*/ 1692876 h 1692876"/>
              <a:gd name="connsiteX1" fmla="*/ 423219 w 5667632"/>
              <a:gd name="connsiteY1" fmla="*/ 0 h 1692876"/>
              <a:gd name="connsiteX2" fmla="*/ 5667632 w 5667632"/>
              <a:gd name="connsiteY2" fmla="*/ 0 h 1692876"/>
              <a:gd name="connsiteX3" fmla="*/ 5244413 w 5667632"/>
              <a:gd name="connsiteY3" fmla="*/ 1692876 h 1692876"/>
              <a:gd name="connsiteX4" fmla="*/ 0 w 5667632"/>
              <a:gd name="connsiteY4" fmla="*/ 1692876 h 1692876"/>
              <a:gd name="connsiteX0" fmla="*/ 0 w 5667632"/>
              <a:gd name="connsiteY0" fmla="*/ 1692876 h 1705232"/>
              <a:gd name="connsiteX1" fmla="*/ 423219 w 5667632"/>
              <a:gd name="connsiteY1" fmla="*/ 0 h 1705232"/>
              <a:gd name="connsiteX2" fmla="*/ 5667632 w 5667632"/>
              <a:gd name="connsiteY2" fmla="*/ 0 h 1705232"/>
              <a:gd name="connsiteX3" fmla="*/ 5664543 w 5667632"/>
              <a:gd name="connsiteY3" fmla="*/ 1705232 h 1705232"/>
              <a:gd name="connsiteX4" fmla="*/ 0 w 5667632"/>
              <a:gd name="connsiteY4" fmla="*/ 1692876 h 1705232"/>
              <a:gd name="connsiteX0" fmla="*/ 1769707 w 7437339"/>
              <a:gd name="connsiteY0" fmla="*/ 1692876 h 1705232"/>
              <a:gd name="connsiteX1" fmla="*/ 0 w 7437339"/>
              <a:gd name="connsiteY1" fmla="*/ 10090 h 1705232"/>
              <a:gd name="connsiteX2" fmla="*/ 7437339 w 7437339"/>
              <a:gd name="connsiteY2" fmla="*/ 0 h 1705232"/>
              <a:gd name="connsiteX3" fmla="*/ 7434250 w 7437339"/>
              <a:gd name="connsiteY3" fmla="*/ 1705232 h 1705232"/>
              <a:gd name="connsiteX4" fmla="*/ 1769707 w 7437339"/>
              <a:gd name="connsiteY4" fmla="*/ 1692876 h 1705232"/>
              <a:gd name="connsiteX0" fmla="*/ 24632 w 7437339"/>
              <a:gd name="connsiteY0" fmla="*/ 1793777 h 1793777"/>
              <a:gd name="connsiteX1" fmla="*/ 0 w 7437339"/>
              <a:gd name="connsiteY1" fmla="*/ 10090 h 1793777"/>
              <a:gd name="connsiteX2" fmla="*/ 7437339 w 7437339"/>
              <a:gd name="connsiteY2" fmla="*/ 0 h 1793777"/>
              <a:gd name="connsiteX3" fmla="*/ 7434250 w 7437339"/>
              <a:gd name="connsiteY3" fmla="*/ 1705232 h 1793777"/>
              <a:gd name="connsiteX4" fmla="*/ 24632 w 7437339"/>
              <a:gd name="connsiteY4" fmla="*/ 1793777 h 1793777"/>
              <a:gd name="connsiteX0" fmla="*/ 16910 w 7429617"/>
              <a:gd name="connsiteY0" fmla="*/ 1793777 h 1793777"/>
              <a:gd name="connsiteX1" fmla="*/ 0 w 7429617"/>
              <a:gd name="connsiteY1" fmla="*/ 30270 h 1793777"/>
              <a:gd name="connsiteX2" fmla="*/ 7429617 w 7429617"/>
              <a:gd name="connsiteY2" fmla="*/ 0 h 1793777"/>
              <a:gd name="connsiteX3" fmla="*/ 7426528 w 7429617"/>
              <a:gd name="connsiteY3" fmla="*/ 1705232 h 1793777"/>
              <a:gd name="connsiteX4" fmla="*/ 16910 w 7429617"/>
              <a:gd name="connsiteY4" fmla="*/ 1793777 h 1793777"/>
              <a:gd name="connsiteX0" fmla="*/ 9188 w 7421895"/>
              <a:gd name="connsiteY0" fmla="*/ 1793777 h 1793777"/>
              <a:gd name="connsiteX1" fmla="*/ 0 w 7421895"/>
              <a:gd name="connsiteY1" fmla="*/ 0 h 1793777"/>
              <a:gd name="connsiteX2" fmla="*/ 7421895 w 7421895"/>
              <a:gd name="connsiteY2" fmla="*/ 0 h 1793777"/>
              <a:gd name="connsiteX3" fmla="*/ 7418806 w 7421895"/>
              <a:gd name="connsiteY3" fmla="*/ 1705232 h 1793777"/>
              <a:gd name="connsiteX4" fmla="*/ 9188 w 7421895"/>
              <a:gd name="connsiteY4" fmla="*/ 1793777 h 1793777"/>
              <a:gd name="connsiteX0" fmla="*/ 491 w 7428641"/>
              <a:gd name="connsiteY0" fmla="*/ 1793777 h 1793777"/>
              <a:gd name="connsiteX1" fmla="*/ 6746 w 7428641"/>
              <a:gd name="connsiteY1" fmla="*/ 0 h 1793777"/>
              <a:gd name="connsiteX2" fmla="*/ 7428641 w 7428641"/>
              <a:gd name="connsiteY2" fmla="*/ 0 h 1793777"/>
              <a:gd name="connsiteX3" fmla="*/ 7425552 w 7428641"/>
              <a:gd name="connsiteY3" fmla="*/ 1705232 h 1793777"/>
              <a:gd name="connsiteX4" fmla="*/ 491 w 7428641"/>
              <a:gd name="connsiteY4" fmla="*/ 1793777 h 1793777"/>
              <a:gd name="connsiteX0" fmla="*/ 491 w 7428641"/>
              <a:gd name="connsiteY0" fmla="*/ 1793777 h 1793777"/>
              <a:gd name="connsiteX1" fmla="*/ 6746 w 7428641"/>
              <a:gd name="connsiteY1" fmla="*/ 0 h 1793777"/>
              <a:gd name="connsiteX2" fmla="*/ 7428641 w 7428641"/>
              <a:gd name="connsiteY2" fmla="*/ 0 h 1793777"/>
              <a:gd name="connsiteX3" fmla="*/ 7425552 w 7428641"/>
              <a:gd name="connsiteY3" fmla="*/ 1705232 h 1793777"/>
              <a:gd name="connsiteX4" fmla="*/ 491 w 7428641"/>
              <a:gd name="connsiteY4" fmla="*/ 1793777 h 1793777"/>
              <a:gd name="connsiteX0" fmla="*/ 1467 w 7429617"/>
              <a:gd name="connsiteY0" fmla="*/ 1793777 h 1793777"/>
              <a:gd name="connsiteX1" fmla="*/ 0 w 7429617"/>
              <a:gd name="connsiteY1" fmla="*/ 0 h 1793777"/>
              <a:gd name="connsiteX2" fmla="*/ 7429617 w 7429617"/>
              <a:gd name="connsiteY2" fmla="*/ 0 h 1793777"/>
              <a:gd name="connsiteX3" fmla="*/ 7426528 w 7429617"/>
              <a:gd name="connsiteY3" fmla="*/ 1705232 h 1793777"/>
              <a:gd name="connsiteX4" fmla="*/ 1467 w 7429617"/>
              <a:gd name="connsiteY4" fmla="*/ 1793777 h 1793777"/>
              <a:gd name="connsiteX0" fmla="*/ 1467 w 7429617"/>
              <a:gd name="connsiteY0" fmla="*/ 1793777 h 1806133"/>
              <a:gd name="connsiteX1" fmla="*/ 0 w 7429617"/>
              <a:gd name="connsiteY1" fmla="*/ 0 h 1806133"/>
              <a:gd name="connsiteX2" fmla="*/ 7429617 w 7429617"/>
              <a:gd name="connsiteY2" fmla="*/ 0 h 1806133"/>
              <a:gd name="connsiteX3" fmla="*/ 7426528 w 7429617"/>
              <a:gd name="connsiteY3" fmla="*/ 1806133 h 1806133"/>
              <a:gd name="connsiteX4" fmla="*/ 1467 w 7429617"/>
              <a:gd name="connsiteY4" fmla="*/ 1793777 h 180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617" h="1806133">
                <a:moveTo>
                  <a:pt x="1467" y="1793777"/>
                </a:moveTo>
                <a:cubicBezTo>
                  <a:pt x="-1596" y="1195851"/>
                  <a:pt x="3063" y="597926"/>
                  <a:pt x="0" y="0"/>
                </a:cubicBezTo>
                <a:lnTo>
                  <a:pt x="7429617" y="0"/>
                </a:lnTo>
                <a:cubicBezTo>
                  <a:pt x="7428587" y="568411"/>
                  <a:pt x="7427558" y="1237722"/>
                  <a:pt x="7426528" y="1806133"/>
                </a:cubicBezTo>
                <a:lnTo>
                  <a:pt x="1467" y="1793777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Процесс </a:t>
            </a:r>
            <a:r>
              <a:rPr lang="ru-RU" sz="2400" b="1" dirty="0">
                <a:solidFill>
                  <a:schemeClr val="bg1"/>
                </a:solidFill>
              </a:rPr>
              <a:t>перевалки ведется в автоматическом режиме и </a:t>
            </a:r>
            <a:r>
              <a:rPr lang="ru-RU" sz="2400" b="1" dirty="0" smtClean="0">
                <a:solidFill>
                  <a:schemeClr val="bg1"/>
                </a:solidFill>
              </a:rPr>
              <a:t>управляется </a:t>
            </a:r>
            <a:r>
              <a:rPr lang="ru-RU" sz="2400" b="1" dirty="0">
                <a:solidFill>
                  <a:schemeClr val="bg1"/>
                </a:solidFill>
              </a:rPr>
              <a:t>с пульта </a:t>
            </a:r>
            <a:r>
              <a:rPr lang="ru-RU" sz="2400" b="1" dirty="0" smtClean="0">
                <a:solidFill>
                  <a:schemeClr val="bg1"/>
                </a:solidFill>
              </a:rPr>
              <a:t>управления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операторной.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Полная автоматизация </a:t>
            </a:r>
            <a:r>
              <a:rPr lang="ru-RU" sz="2400" b="1" dirty="0">
                <a:solidFill>
                  <a:schemeClr val="bg1"/>
                </a:solidFill>
              </a:rPr>
              <a:t>слива/налива позволяет 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существенно сократить </a:t>
            </a:r>
            <a:r>
              <a:rPr lang="ru-RU" sz="2400" b="1" dirty="0">
                <a:solidFill>
                  <a:schemeClr val="bg1"/>
                </a:solidFill>
              </a:rPr>
              <a:t>время перевалки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01" y="119745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4010"/>
            <a:ext cx="8596668" cy="855643"/>
          </a:xfrm>
          <a:noFill/>
        </p:spPr>
        <p:txBody>
          <a:bodyPr/>
          <a:lstStyle/>
          <a:p>
            <a:r>
              <a:rPr lang="ru-RU" dirty="0" smtClean="0">
                <a:solidFill>
                  <a:srgbClr val="00672F"/>
                </a:solidFill>
                <a:latin typeface="Calibri" panose="020F0502020204030204" pitchFamily="34" charset="0"/>
              </a:rPr>
              <a:t>Сотрудничество с нами это:</a:t>
            </a:r>
            <a:endParaRPr lang="ru-RU" dirty="0">
              <a:solidFill>
                <a:srgbClr val="00672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9100" y="1443211"/>
            <a:ext cx="8686800" cy="4957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Оперативность </a:t>
            </a:r>
            <a:r>
              <a:rPr lang="ru-RU" dirty="0" smtClean="0"/>
              <a:t>реакции</a:t>
            </a:r>
          </a:p>
          <a:p>
            <a:pPr marL="0" indent="0">
              <a:buNone/>
            </a:pPr>
            <a:r>
              <a:rPr lang="ru-RU" dirty="0"/>
              <a:t>Надежность и безопасность.</a:t>
            </a:r>
          </a:p>
          <a:p>
            <a:pPr marL="0" indent="0">
              <a:buNone/>
            </a:pPr>
            <a:r>
              <a:rPr lang="ru-RU" dirty="0" smtClean="0"/>
              <a:t>Мы осознаем </a:t>
            </a:r>
            <a:r>
              <a:rPr lang="ru-RU" dirty="0"/>
              <a:t>необходимость оперативной </a:t>
            </a:r>
            <a:r>
              <a:rPr lang="ru-RU" dirty="0" smtClean="0"/>
              <a:t>реакции на запросы клиентов </a:t>
            </a:r>
            <a:r>
              <a:rPr lang="ru-RU" dirty="0"/>
              <a:t>на транспортные услуги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/>
              <a:t>гарантируем высокое качество </a:t>
            </a:r>
            <a:r>
              <a:rPr lang="ru-RU" dirty="0" smtClean="0"/>
              <a:t>логистических услуг, что позитивно отразится на Вашем бизнесе </a:t>
            </a:r>
            <a:r>
              <a:rPr lang="ru-RU" dirty="0"/>
              <a:t>в целом.</a:t>
            </a:r>
          </a:p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/>
              <a:t>предельно внимательно относимся ко всему спектру работ, которые </a:t>
            </a:r>
            <a:r>
              <a:rPr lang="ru-RU" dirty="0" smtClean="0"/>
              <a:t>связаны с доставкой, сохранностью </a:t>
            </a:r>
            <a:r>
              <a:rPr lang="ru-RU" dirty="0"/>
              <a:t>и </a:t>
            </a:r>
            <a:r>
              <a:rPr lang="ru-RU" dirty="0" smtClean="0"/>
              <a:t>получением грузов. </a:t>
            </a:r>
          </a:p>
          <a:p>
            <a:pPr marL="0" indent="0">
              <a:buNone/>
            </a:pPr>
            <a:r>
              <a:rPr lang="ru-RU" dirty="0" smtClean="0"/>
              <a:t>У нас есть возможность принимать на хранение Ваш нефтепродукт и отгружать его по Вашему требованию как в вагонами-цистернами так и автоцистернами в течении 12 часов в сутки 7 дней в неделю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9A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066800" y="1509886"/>
            <a:ext cx="406400" cy="266700"/>
          </a:xfrm>
          <a:prstGeom prst="rightArrow">
            <a:avLst/>
          </a:prstGeom>
          <a:solidFill>
            <a:srgbClr val="9A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085850" y="1940119"/>
            <a:ext cx="406400" cy="266700"/>
          </a:xfrm>
          <a:prstGeom prst="rightArrow">
            <a:avLst/>
          </a:prstGeom>
          <a:solidFill>
            <a:srgbClr val="9A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085850" y="2570377"/>
            <a:ext cx="406400" cy="266700"/>
          </a:xfrm>
          <a:prstGeom prst="rightArrow">
            <a:avLst/>
          </a:prstGeom>
          <a:solidFill>
            <a:srgbClr val="9A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066800" y="3295650"/>
            <a:ext cx="406400" cy="266700"/>
          </a:xfrm>
          <a:prstGeom prst="rightArrow">
            <a:avLst/>
          </a:prstGeom>
          <a:solidFill>
            <a:srgbClr val="9A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85850" y="4156116"/>
            <a:ext cx="406400" cy="266700"/>
          </a:xfrm>
          <a:prstGeom prst="rightArrow">
            <a:avLst/>
          </a:prstGeom>
          <a:solidFill>
            <a:srgbClr val="9A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085850" y="5343013"/>
            <a:ext cx="406400" cy="266700"/>
          </a:xfrm>
          <a:prstGeom prst="rightArrow">
            <a:avLst/>
          </a:prstGeom>
          <a:solidFill>
            <a:srgbClr val="9A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01" y="119745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669" y="549102"/>
            <a:ext cx="8596668" cy="778525"/>
          </a:xfrm>
          <a:solidFill>
            <a:srgbClr val="D8D9DA">
              <a:alpha val="0"/>
            </a:srgb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672F"/>
                </a:solidFill>
              </a:rPr>
              <a:t>СПАСИБО ЗА ВНИМАНИЕ!</a:t>
            </a:r>
            <a:endParaRPr lang="ru-RU" b="1" dirty="0">
              <a:solidFill>
                <a:srgbClr val="00672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8" y="3108960"/>
            <a:ext cx="9812958" cy="2354038"/>
          </a:xfrm>
          <a:solidFill>
            <a:srgbClr val="00672F">
              <a:alpha val="3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Офис: </a:t>
            </a:r>
            <a:r>
              <a:rPr lang="ru-RU" sz="1800" b="1" dirty="0" err="1">
                <a:solidFill>
                  <a:schemeClr val="bg1"/>
                </a:solidFill>
              </a:rPr>
              <a:t>ул.Морская</a:t>
            </a:r>
            <a:r>
              <a:rPr lang="ru-RU" sz="1800" b="1" dirty="0">
                <a:solidFill>
                  <a:schemeClr val="bg1"/>
                </a:solidFill>
              </a:rPr>
              <a:t> 54, г. Краснодар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Логистический центр: ул. Седина 89/1, п. </a:t>
            </a:r>
            <a:r>
              <a:rPr lang="ru-RU" sz="1800" b="1" dirty="0" err="1" smtClean="0">
                <a:solidFill>
                  <a:schemeClr val="bg1"/>
                </a:solidFill>
              </a:rPr>
              <a:t>Энем</a:t>
            </a:r>
            <a:r>
              <a:rPr lang="ru-RU" sz="1800" b="1" dirty="0" smtClean="0">
                <a:solidFill>
                  <a:schemeClr val="bg1"/>
                </a:solidFill>
              </a:rPr>
              <a:t>, р. Адыгея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Телефоны</a:t>
            </a:r>
            <a:r>
              <a:rPr lang="ru-RU" sz="1800" b="1" dirty="0">
                <a:solidFill>
                  <a:schemeClr val="bg1"/>
                </a:solidFill>
              </a:rPr>
              <a:t>: 89180195544, 89180195533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e-</a:t>
            </a:r>
            <a:r>
              <a:rPr lang="ru-RU" sz="1800" b="1" dirty="0" err="1" smtClean="0">
                <a:solidFill>
                  <a:schemeClr val="bg1"/>
                </a:solidFill>
              </a:rPr>
              <a:t>mail</a:t>
            </a:r>
            <a:r>
              <a:rPr lang="ru-RU" sz="1800" b="1" dirty="0">
                <a:solidFill>
                  <a:schemeClr val="bg1"/>
                </a:solidFill>
              </a:rPr>
              <a:t>: </a:t>
            </a:r>
            <a:r>
              <a:rPr lang="en-US" sz="1800" b="1" dirty="0" smtClean="0">
                <a:solidFill>
                  <a:schemeClr val="bg1"/>
                </a:solidFill>
              </a:rPr>
              <a:t>   </a:t>
            </a:r>
            <a:r>
              <a:rPr lang="ru-RU" sz="1800" b="1" dirty="0">
                <a:solidFill>
                  <a:schemeClr val="bg1"/>
                </a:solidFill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hlinkClick r:id="rId2"/>
              </a:rPr>
              <a:t>info@</a:t>
            </a:r>
            <a:r>
              <a:rPr lang="en-US" sz="1800" b="1" dirty="0" smtClean="0">
                <a:solidFill>
                  <a:schemeClr val="bg1"/>
                </a:solidFill>
                <a:hlinkClick r:id="rId2"/>
              </a:rPr>
              <a:t>NMK</a:t>
            </a:r>
            <a:r>
              <a:rPr lang="ru-RU" sz="1800" b="1" dirty="0" smtClean="0">
                <a:solidFill>
                  <a:schemeClr val="bg1"/>
                </a:solidFill>
                <a:hlinkClick r:id="rId2"/>
              </a:rPr>
              <a:t>-group.ru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Website: 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www.NMK-group.ru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-1" y="1304767"/>
            <a:ext cx="10223337" cy="45719"/>
          </a:xfrm>
          <a:prstGeom prst="rect">
            <a:avLst/>
          </a:prstGeom>
          <a:solidFill>
            <a:srgbClr val="006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452" y="3208821"/>
            <a:ext cx="1965929" cy="185406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9" y="5807066"/>
            <a:ext cx="2479309" cy="9546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40279" y="5062888"/>
            <a:ext cx="2544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72F"/>
                </a:solidFill>
              </a:rPr>
              <a:t>* Нажмите </a:t>
            </a:r>
            <a:r>
              <a:rPr lang="ru-RU" sz="1000" b="1" dirty="0">
                <a:solidFill>
                  <a:srgbClr val="00672F"/>
                </a:solidFill>
              </a:rPr>
              <a:t>на картинку чтобы  увеличить и открыть адрес в </a:t>
            </a:r>
            <a:r>
              <a:rPr lang="ru-RU" sz="1000" b="1" dirty="0" err="1">
                <a:solidFill>
                  <a:srgbClr val="00672F"/>
                </a:solidFill>
              </a:rPr>
              <a:t>яндекс</a:t>
            </a:r>
            <a:r>
              <a:rPr lang="ru-RU" sz="1000" b="1" dirty="0">
                <a:solidFill>
                  <a:srgbClr val="00672F"/>
                </a:solidFill>
              </a:rPr>
              <a:t> картах</a:t>
            </a:r>
            <a:endParaRPr lang="ru-RU" sz="1000" b="1" dirty="0">
              <a:solidFill>
                <a:srgbClr val="00672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6461" y="1487029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672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НМК-групп выбор успешных!</a:t>
            </a:r>
            <a:endParaRPr lang="ru-RU" b="1" i="1" dirty="0">
              <a:solidFill>
                <a:srgbClr val="00672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8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7209" y="308919"/>
            <a:ext cx="1292311" cy="593124"/>
          </a:xfrm>
          <a:custGeom>
            <a:avLst/>
            <a:gdLst>
              <a:gd name="connsiteX0" fmla="*/ 0 w 1173892"/>
              <a:gd name="connsiteY0" fmla="*/ 593124 h 593124"/>
              <a:gd name="connsiteX1" fmla="*/ 148281 w 1173892"/>
              <a:gd name="connsiteY1" fmla="*/ 0 h 593124"/>
              <a:gd name="connsiteX2" fmla="*/ 1173892 w 1173892"/>
              <a:gd name="connsiteY2" fmla="*/ 0 h 593124"/>
              <a:gd name="connsiteX3" fmla="*/ 1025611 w 1173892"/>
              <a:gd name="connsiteY3" fmla="*/ 593124 h 593124"/>
              <a:gd name="connsiteX4" fmla="*/ 0 w 1173892"/>
              <a:gd name="connsiteY4" fmla="*/ 593124 h 593124"/>
              <a:gd name="connsiteX0" fmla="*/ 118419 w 1292311"/>
              <a:gd name="connsiteY0" fmla="*/ 593124 h 593124"/>
              <a:gd name="connsiteX1" fmla="*/ 0 w 1292311"/>
              <a:gd name="connsiteY1" fmla="*/ 0 h 593124"/>
              <a:gd name="connsiteX2" fmla="*/ 1292311 w 1292311"/>
              <a:gd name="connsiteY2" fmla="*/ 0 h 593124"/>
              <a:gd name="connsiteX3" fmla="*/ 1144030 w 1292311"/>
              <a:gd name="connsiteY3" fmla="*/ 593124 h 593124"/>
              <a:gd name="connsiteX4" fmla="*/ 118419 w 1292311"/>
              <a:gd name="connsiteY4" fmla="*/ 593124 h 593124"/>
              <a:gd name="connsiteX0" fmla="*/ 29519 w 1292311"/>
              <a:gd name="connsiteY0" fmla="*/ 567724 h 593124"/>
              <a:gd name="connsiteX1" fmla="*/ 0 w 1292311"/>
              <a:gd name="connsiteY1" fmla="*/ 0 h 593124"/>
              <a:gd name="connsiteX2" fmla="*/ 1292311 w 1292311"/>
              <a:gd name="connsiteY2" fmla="*/ 0 h 593124"/>
              <a:gd name="connsiteX3" fmla="*/ 1144030 w 1292311"/>
              <a:gd name="connsiteY3" fmla="*/ 593124 h 593124"/>
              <a:gd name="connsiteX4" fmla="*/ 29519 w 1292311"/>
              <a:gd name="connsiteY4" fmla="*/ 567724 h 593124"/>
              <a:gd name="connsiteX0" fmla="*/ 29519 w 1292311"/>
              <a:gd name="connsiteY0" fmla="*/ 593124 h 593124"/>
              <a:gd name="connsiteX1" fmla="*/ 0 w 1292311"/>
              <a:gd name="connsiteY1" fmla="*/ 0 h 593124"/>
              <a:gd name="connsiteX2" fmla="*/ 1292311 w 1292311"/>
              <a:gd name="connsiteY2" fmla="*/ 0 h 593124"/>
              <a:gd name="connsiteX3" fmla="*/ 1144030 w 1292311"/>
              <a:gd name="connsiteY3" fmla="*/ 593124 h 593124"/>
              <a:gd name="connsiteX4" fmla="*/ 29519 w 1292311"/>
              <a:gd name="connsiteY4" fmla="*/ 593124 h 593124"/>
              <a:gd name="connsiteX0" fmla="*/ 4119 w 1292311"/>
              <a:gd name="connsiteY0" fmla="*/ 593124 h 593124"/>
              <a:gd name="connsiteX1" fmla="*/ 0 w 1292311"/>
              <a:gd name="connsiteY1" fmla="*/ 0 h 593124"/>
              <a:gd name="connsiteX2" fmla="*/ 1292311 w 1292311"/>
              <a:gd name="connsiteY2" fmla="*/ 0 h 593124"/>
              <a:gd name="connsiteX3" fmla="*/ 1144030 w 1292311"/>
              <a:gd name="connsiteY3" fmla="*/ 593124 h 593124"/>
              <a:gd name="connsiteX4" fmla="*/ 4119 w 1292311"/>
              <a:gd name="connsiteY4" fmla="*/ 593124 h 59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311" h="593124">
                <a:moveTo>
                  <a:pt x="4119" y="593124"/>
                </a:moveTo>
                <a:lnTo>
                  <a:pt x="0" y="0"/>
                </a:lnTo>
                <a:lnTo>
                  <a:pt x="1292311" y="0"/>
                </a:lnTo>
                <a:lnTo>
                  <a:pt x="1144030" y="593124"/>
                </a:lnTo>
                <a:lnTo>
                  <a:pt x="4119" y="593124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1482811" y="308919"/>
            <a:ext cx="7216346" cy="593124"/>
          </a:xfrm>
          <a:prstGeom prst="parallelogram">
            <a:avLst>
              <a:gd name="adj" fmla="val 23611"/>
            </a:avLst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Основные услуги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014151" y="1433384"/>
            <a:ext cx="333633" cy="321275"/>
          </a:xfrm>
          <a:prstGeom prst="stripedRightArrow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47784" y="14314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Перевалка </a:t>
            </a:r>
            <a:r>
              <a:rPr lang="ru-RU" dirty="0"/>
              <a:t>инертных </a:t>
            </a:r>
            <a:r>
              <a:rPr lang="ru-RU" dirty="0" smtClean="0"/>
              <a:t>материалов</a:t>
            </a:r>
          </a:p>
          <a:p>
            <a:endParaRPr lang="ru-RU" dirty="0" smtClean="0"/>
          </a:p>
          <a:p>
            <a:r>
              <a:rPr lang="ru-RU" dirty="0" smtClean="0"/>
              <a:t> Прием </a:t>
            </a:r>
            <a:r>
              <a:rPr lang="ru-RU" dirty="0"/>
              <a:t>и хранение нефтепродуктов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-15791" y="2540176"/>
            <a:ext cx="853989" cy="561371"/>
          </a:xfrm>
          <a:custGeom>
            <a:avLst/>
            <a:gdLst>
              <a:gd name="connsiteX0" fmla="*/ 0 w 726989"/>
              <a:gd name="connsiteY0" fmla="*/ 561371 h 561371"/>
              <a:gd name="connsiteX1" fmla="*/ 165745 w 726989"/>
              <a:gd name="connsiteY1" fmla="*/ 0 h 561371"/>
              <a:gd name="connsiteX2" fmla="*/ 726989 w 726989"/>
              <a:gd name="connsiteY2" fmla="*/ 0 h 561371"/>
              <a:gd name="connsiteX3" fmla="*/ 561244 w 726989"/>
              <a:gd name="connsiteY3" fmla="*/ 561371 h 561371"/>
              <a:gd name="connsiteX4" fmla="*/ 0 w 726989"/>
              <a:gd name="connsiteY4" fmla="*/ 561371 h 561371"/>
              <a:gd name="connsiteX0" fmla="*/ 113655 w 840644"/>
              <a:gd name="connsiteY0" fmla="*/ 561371 h 561371"/>
              <a:gd name="connsiteX1" fmla="*/ 0 w 840644"/>
              <a:gd name="connsiteY1" fmla="*/ 0 h 561371"/>
              <a:gd name="connsiteX2" fmla="*/ 840644 w 840644"/>
              <a:gd name="connsiteY2" fmla="*/ 0 h 561371"/>
              <a:gd name="connsiteX3" fmla="*/ 674899 w 840644"/>
              <a:gd name="connsiteY3" fmla="*/ 561371 h 561371"/>
              <a:gd name="connsiteX4" fmla="*/ 113655 w 840644"/>
              <a:gd name="connsiteY4" fmla="*/ 561371 h 561371"/>
              <a:gd name="connsiteX0" fmla="*/ 0 w 841289"/>
              <a:gd name="connsiteY0" fmla="*/ 586771 h 586771"/>
              <a:gd name="connsiteX1" fmla="*/ 645 w 841289"/>
              <a:gd name="connsiteY1" fmla="*/ 0 h 586771"/>
              <a:gd name="connsiteX2" fmla="*/ 841289 w 841289"/>
              <a:gd name="connsiteY2" fmla="*/ 0 h 586771"/>
              <a:gd name="connsiteX3" fmla="*/ 675544 w 841289"/>
              <a:gd name="connsiteY3" fmla="*/ 561371 h 586771"/>
              <a:gd name="connsiteX4" fmla="*/ 0 w 841289"/>
              <a:gd name="connsiteY4" fmla="*/ 586771 h 586771"/>
              <a:gd name="connsiteX0" fmla="*/ 0 w 853989"/>
              <a:gd name="connsiteY0" fmla="*/ 561371 h 561371"/>
              <a:gd name="connsiteX1" fmla="*/ 13345 w 853989"/>
              <a:gd name="connsiteY1" fmla="*/ 0 h 561371"/>
              <a:gd name="connsiteX2" fmla="*/ 853989 w 853989"/>
              <a:gd name="connsiteY2" fmla="*/ 0 h 561371"/>
              <a:gd name="connsiteX3" fmla="*/ 688244 w 853989"/>
              <a:gd name="connsiteY3" fmla="*/ 561371 h 561371"/>
              <a:gd name="connsiteX4" fmla="*/ 0 w 853989"/>
              <a:gd name="connsiteY4" fmla="*/ 561371 h 56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989" h="561371">
                <a:moveTo>
                  <a:pt x="0" y="561371"/>
                </a:moveTo>
                <a:lnTo>
                  <a:pt x="13345" y="0"/>
                </a:lnTo>
                <a:lnTo>
                  <a:pt x="853989" y="0"/>
                </a:lnTo>
                <a:lnTo>
                  <a:pt x="688244" y="561371"/>
                </a:lnTo>
                <a:lnTo>
                  <a:pt x="0" y="561371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1013254" y="2540176"/>
            <a:ext cx="5273246" cy="561371"/>
          </a:xfrm>
          <a:prstGeom prst="parallelogram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Дополнительные услуги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82899" y="3101547"/>
            <a:ext cx="885601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Перевалка </a:t>
            </a:r>
            <a:r>
              <a:rPr lang="ru-RU" sz="2000" dirty="0"/>
              <a:t>негабаритных, опасных, тяжелых </a:t>
            </a:r>
            <a:r>
              <a:rPr lang="ru-RU" sz="2000" dirty="0" smtClean="0"/>
              <a:t>грузов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Погрузка</a:t>
            </a:r>
            <a:r>
              <a:rPr lang="ru-RU" sz="2000" dirty="0"/>
              <a:t>, выгрузка различных грузов, на путях необщего </a:t>
            </a:r>
            <a:r>
              <a:rPr lang="ru-RU" sz="2000" dirty="0" smtClean="0"/>
              <a:t>пользования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Аренда </a:t>
            </a:r>
            <a:r>
              <a:rPr lang="ru-RU" sz="2000" dirty="0"/>
              <a:t>площадей грузового двора (твердое покрытие</a:t>
            </a:r>
            <a:r>
              <a:rPr lang="ru-RU" sz="20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Перекачивание </a:t>
            </a:r>
            <a:r>
              <a:rPr lang="ru-RU" sz="2000" dirty="0"/>
              <a:t>без хранения нефтепродукта из вагон-цистерн в </a:t>
            </a:r>
            <a:r>
              <a:rPr lang="ru-RU" sz="2000" dirty="0" smtClean="0"/>
              <a:t>автоцистерны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Отстой </a:t>
            </a:r>
            <a:r>
              <a:rPr lang="ru-RU" sz="2000" dirty="0"/>
              <a:t>вагонов на охраняемой территории (до 57 </a:t>
            </a:r>
            <a:r>
              <a:rPr lang="ru-RU" sz="2000" dirty="0" smtClean="0"/>
              <a:t>полувагонов)Предоставление своего     </a:t>
            </a:r>
            <a:r>
              <a:rPr lang="ru-RU" sz="2000" dirty="0"/>
              <a:t>ЖД адреса для получения и отправления </a:t>
            </a:r>
            <a:r>
              <a:rPr lang="ru-RU" sz="2000" dirty="0" smtClean="0"/>
              <a:t>грузов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Оформление </a:t>
            </a:r>
            <a:r>
              <a:rPr lang="ru-RU" sz="2000" dirty="0"/>
              <a:t>всей </a:t>
            </a:r>
            <a:r>
              <a:rPr lang="ru-RU" sz="2000" dirty="0" smtClean="0"/>
              <a:t>документации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Страхование груза</a:t>
            </a:r>
          </a:p>
          <a:p>
            <a:endParaRPr lang="ru-RU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014150" y="1940012"/>
            <a:ext cx="333633" cy="321275"/>
          </a:xfrm>
          <a:prstGeom prst="stripedRightArrow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960099" y="-1579"/>
            <a:ext cx="12319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904" y="742778"/>
            <a:ext cx="1132292" cy="80799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5" y="2023420"/>
            <a:ext cx="1116550" cy="6856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570" y="3259375"/>
            <a:ext cx="998957" cy="7269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2343" y="4581144"/>
            <a:ext cx="867409" cy="64135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2343" y="5758697"/>
            <a:ext cx="824530" cy="6990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" y="5758697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617838" y="383059"/>
            <a:ext cx="6030097" cy="543698"/>
          </a:xfrm>
          <a:prstGeom prst="parallelogram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6276801" y="4225490"/>
            <a:ext cx="5892801" cy="2632509"/>
          </a:xfrm>
          <a:custGeom>
            <a:avLst/>
            <a:gdLst>
              <a:gd name="connsiteX0" fmla="*/ 0 w 5950870"/>
              <a:gd name="connsiteY0" fmla="*/ 2693932 h 2693932"/>
              <a:gd name="connsiteX1" fmla="*/ 673483 w 5950870"/>
              <a:gd name="connsiteY1" fmla="*/ 0 h 2693932"/>
              <a:gd name="connsiteX2" fmla="*/ 5950870 w 5950870"/>
              <a:gd name="connsiteY2" fmla="*/ 0 h 2693932"/>
              <a:gd name="connsiteX3" fmla="*/ 5277387 w 5950870"/>
              <a:gd name="connsiteY3" fmla="*/ 2693932 h 2693932"/>
              <a:gd name="connsiteX4" fmla="*/ 0 w 5950870"/>
              <a:gd name="connsiteY4" fmla="*/ 2693932 h 2693932"/>
              <a:gd name="connsiteX0" fmla="*/ 0 w 5295961"/>
              <a:gd name="connsiteY0" fmla="*/ 2693932 h 2693932"/>
              <a:gd name="connsiteX1" fmla="*/ 673483 w 5295961"/>
              <a:gd name="connsiteY1" fmla="*/ 0 h 2693932"/>
              <a:gd name="connsiteX2" fmla="*/ 5295961 w 5295961"/>
              <a:gd name="connsiteY2" fmla="*/ 0 h 2693932"/>
              <a:gd name="connsiteX3" fmla="*/ 5277387 w 5295961"/>
              <a:gd name="connsiteY3" fmla="*/ 2693932 h 2693932"/>
              <a:gd name="connsiteX4" fmla="*/ 0 w 5295961"/>
              <a:gd name="connsiteY4" fmla="*/ 2693932 h 269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5961" h="2693932">
                <a:moveTo>
                  <a:pt x="0" y="2693932"/>
                </a:moveTo>
                <a:lnTo>
                  <a:pt x="673483" y="0"/>
                </a:lnTo>
                <a:lnTo>
                  <a:pt x="5295961" y="0"/>
                </a:lnTo>
                <a:lnTo>
                  <a:pt x="5277387" y="2693932"/>
                </a:lnTo>
                <a:lnTo>
                  <a:pt x="0" y="2693932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5422"/>
            <a:ext cx="8596668" cy="815249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Характеристики станции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t="15966" r="31121" b="18136"/>
          <a:stretch/>
        </p:blipFill>
        <p:spPr>
          <a:xfrm>
            <a:off x="5678890" y="1042650"/>
            <a:ext cx="3211751" cy="3058656"/>
          </a:xfrm>
          <a:ln>
            <a:solidFill>
              <a:srgbClr val="00672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48500" y="4303454"/>
            <a:ext cx="51211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Адрес: ул. Седина 89/1, п. </a:t>
            </a:r>
            <a:r>
              <a:rPr lang="ru-RU" sz="1600" b="1" dirty="0" err="1">
                <a:solidFill>
                  <a:schemeClr val="bg1"/>
                </a:solidFill>
              </a:rPr>
              <a:t>Энем</a:t>
            </a:r>
            <a:r>
              <a:rPr lang="ru-RU" sz="1600" b="1" dirty="0">
                <a:solidFill>
                  <a:schemeClr val="bg1"/>
                </a:solidFill>
              </a:rPr>
              <a:t>, р. Адыгея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Пути </a:t>
            </a:r>
            <a:r>
              <a:rPr lang="ru-RU" sz="1600" b="1" dirty="0">
                <a:solidFill>
                  <a:schemeClr val="bg1"/>
                </a:solidFill>
              </a:rPr>
              <a:t>необщего пользования НМК </a:t>
            </a:r>
            <a:r>
              <a:rPr lang="ru-RU" sz="1600" b="1" dirty="0" smtClean="0">
                <a:solidFill>
                  <a:schemeClr val="bg1"/>
                </a:solidFill>
              </a:rPr>
              <a:t>ГРУП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Примыкают </a:t>
            </a:r>
            <a:r>
              <a:rPr lang="ru-RU" sz="1600" b="1" dirty="0">
                <a:solidFill>
                  <a:schemeClr val="bg1"/>
                </a:solidFill>
              </a:rPr>
              <a:t>к путям общего </a:t>
            </a:r>
            <a:r>
              <a:rPr lang="ru-RU" sz="1600" b="1" dirty="0" smtClean="0">
                <a:solidFill>
                  <a:schemeClr val="bg1"/>
                </a:solidFill>
              </a:rPr>
              <a:t>пользования на  </a:t>
            </a:r>
            <a:r>
              <a:rPr lang="ru-RU" sz="1600" b="1" dirty="0">
                <a:solidFill>
                  <a:schemeClr val="bg1"/>
                </a:solidFill>
              </a:rPr>
              <a:t>станции Энем-2    (524300) СКЖД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ЕЛС </a:t>
            </a:r>
            <a:r>
              <a:rPr lang="ru-RU" sz="1600" b="1" dirty="0">
                <a:solidFill>
                  <a:schemeClr val="bg1"/>
                </a:solidFill>
              </a:rPr>
              <a:t>НМК ГРУПП   </a:t>
            </a:r>
            <a:r>
              <a:rPr lang="ru-RU" sz="1600" b="1" dirty="0" smtClean="0">
                <a:solidFill>
                  <a:schemeClr val="bg1"/>
                </a:solidFill>
              </a:rPr>
              <a:t>26961731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Комплекс </a:t>
            </a:r>
            <a:r>
              <a:rPr lang="ru-RU" sz="1600" b="1" dirty="0">
                <a:solidFill>
                  <a:schemeClr val="bg1"/>
                </a:solidFill>
              </a:rPr>
              <a:t>расположен в 2-х километрах от </a:t>
            </a:r>
            <a:r>
              <a:rPr lang="ru-RU" sz="1600" b="1" dirty="0" smtClean="0">
                <a:solidFill>
                  <a:schemeClr val="bg1"/>
                </a:solidFill>
              </a:rPr>
              <a:t>автодороги </a:t>
            </a:r>
            <a:r>
              <a:rPr lang="ru-RU" sz="1600" b="1" dirty="0">
                <a:solidFill>
                  <a:schemeClr val="bg1"/>
                </a:solidFill>
              </a:rPr>
              <a:t>Краснодар-Новороссийск,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с выходами на направления Порт Кавказ, </a:t>
            </a:r>
            <a:r>
              <a:rPr lang="ru-RU" sz="1600" b="1" dirty="0" smtClean="0">
                <a:solidFill>
                  <a:schemeClr val="bg1"/>
                </a:solidFill>
              </a:rPr>
              <a:t>Сочи , Ростов-на-Дону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5021" y="383059"/>
            <a:ext cx="596557" cy="543698"/>
          </a:xfrm>
          <a:custGeom>
            <a:avLst/>
            <a:gdLst>
              <a:gd name="connsiteX0" fmla="*/ 0 w 469557"/>
              <a:gd name="connsiteY0" fmla="*/ 543698 h 543698"/>
              <a:gd name="connsiteX1" fmla="*/ 3090 w 469557"/>
              <a:gd name="connsiteY1" fmla="*/ 0 h 543698"/>
              <a:gd name="connsiteX2" fmla="*/ 469557 w 469557"/>
              <a:gd name="connsiteY2" fmla="*/ 0 h 543698"/>
              <a:gd name="connsiteX3" fmla="*/ 466467 w 469557"/>
              <a:gd name="connsiteY3" fmla="*/ 543698 h 543698"/>
              <a:gd name="connsiteX4" fmla="*/ 0 w 469557"/>
              <a:gd name="connsiteY4" fmla="*/ 543698 h 543698"/>
              <a:gd name="connsiteX0" fmla="*/ 0 w 583857"/>
              <a:gd name="connsiteY0" fmla="*/ 543698 h 543698"/>
              <a:gd name="connsiteX1" fmla="*/ 3090 w 583857"/>
              <a:gd name="connsiteY1" fmla="*/ 0 h 543698"/>
              <a:gd name="connsiteX2" fmla="*/ 583857 w 583857"/>
              <a:gd name="connsiteY2" fmla="*/ 12700 h 543698"/>
              <a:gd name="connsiteX3" fmla="*/ 466467 w 583857"/>
              <a:gd name="connsiteY3" fmla="*/ 543698 h 543698"/>
              <a:gd name="connsiteX4" fmla="*/ 0 w 583857"/>
              <a:gd name="connsiteY4" fmla="*/ 543698 h 543698"/>
              <a:gd name="connsiteX0" fmla="*/ 0 w 596557"/>
              <a:gd name="connsiteY0" fmla="*/ 543698 h 543698"/>
              <a:gd name="connsiteX1" fmla="*/ 3090 w 596557"/>
              <a:gd name="connsiteY1" fmla="*/ 0 h 543698"/>
              <a:gd name="connsiteX2" fmla="*/ 596557 w 596557"/>
              <a:gd name="connsiteY2" fmla="*/ 0 h 543698"/>
              <a:gd name="connsiteX3" fmla="*/ 466467 w 596557"/>
              <a:gd name="connsiteY3" fmla="*/ 543698 h 543698"/>
              <a:gd name="connsiteX4" fmla="*/ 0 w 596557"/>
              <a:gd name="connsiteY4" fmla="*/ 543698 h 5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557" h="543698">
                <a:moveTo>
                  <a:pt x="0" y="543698"/>
                </a:moveTo>
                <a:lnTo>
                  <a:pt x="3090" y="0"/>
                </a:lnTo>
                <a:lnTo>
                  <a:pt x="596557" y="0"/>
                </a:lnTo>
                <a:lnTo>
                  <a:pt x="466467" y="543698"/>
                </a:lnTo>
                <a:lnTo>
                  <a:pt x="0" y="543698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01" y="119745"/>
            <a:ext cx="2087099" cy="807012"/>
          </a:xfrm>
          <a:prstGeom prst="rect">
            <a:avLst/>
          </a:prstGeom>
        </p:spPr>
      </p:pic>
      <p:pic>
        <p:nvPicPr>
          <p:cNvPr id="12" name="Рисунок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03787"/>
            <a:ext cx="4462557" cy="4226651"/>
          </a:xfrm>
          <a:prstGeom prst="rect">
            <a:avLst/>
          </a:prstGeom>
          <a:ln>
            <a:solidFill>
              <a:srgbClr val="00672F">
                <a:alpha val="72000"/>
              </a:srgbClr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59175" y="6169794"/>
            <a:ext cx="3547579" cy="7084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 smtClean="0">
                <a:solidFill>
                  <a:srgbClr val="00672F"/>
                </a:solidFill>
              </a:rPr>
              <a:t>* Нажмите на картинку чтобы  увеличить и открыть адрес в </a:t>
            </a:r>
            <a:r>
              <a:rPr lang="ru-RU" sz="1050" b="1" dirty="0" err="1" smtClean="0">
                <a:solidFill>
                  <a:srgbClr val="00672F"/>
                </a:solidFill>
              </a:rPr>
              <a:t>яндекс</a:t>
            </a:r>
            <a:r>
              <a:rPr lang="ru-RU" sz="1050" b="1" dirty="0" smtClean="0">
                <a:solidFill>
                  <a:srgbClr val="00672F"/>
                </a:solidFill>
              </a:rPr>
              <a:t> картах</a:t>
            </a:r>
            <a:endParaRPr lang="ru-RU" sz="1050" b="1" dirty="0">
              <a:solidFill>
                <a:srgbClr val="006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8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-9270" y="234779"/>
            <a:ext cx="4568913" cy="630193"/>
          </a:xfrm>
          <a:custGeom>
            <a:avLst/>
            <a:gdLst>
              <a:gd name="connsiteX0" fmla="*/ 0 w 4559643"/>
              <a:gd name="connsiteY0" fmla="*/ 605480 h 605480"/>
              <a:gd name="connsiteX1" fmla="*/ 200795 w 4559643"/>
              <a:gd name="connsiteY1" fmla="*/ 0 h 605480"/>
              <a:gd name="connsiteX2" fmla="*/ 4559643 w 4559643"/>
              <a:gd name="connsiteY2" fmla="*/ 0 h 605480"/>
              <a:gd name="connsiteX3" fmla="*/ 4358848 w 4559643"/>
              <a:gd name="connsiteY3" fmla="*/ 605480 h 605480"/>
              <a:gd name="connsiteX4" fmla="*/ 0 w 4559643"/>
              <a:gd name="connsiteY4" fmla="*/ 605480 h 605480"/>
              <a:gd name="connsiteX0" fmla="*/ 9270 w 4568913"/>
              <a:gd name="connsiteY0" fmla="*/ 630193 h 630193"/>
              <a:gd name="connsiteX1" fmla="*/ 0 w 4568913"/>
              <a:gd name="connsiteY1" fmla="*/ 0 h 630193"/>
              <a:gd name="connsiteX2" fmla="*/ 4568913 w 4568913"/>
              <a:gd name="connsiteY2" fmla="*/ 24713 h 630193"/>
              <a:gd name="connsiteX3" fmla="*/ 4368118 w 4568913"/>
              <a:gd name="connsiteY3" fmla="*/ 630193 h 630193"/>
              <a:gd name="connsiteX4" fmla="*/ 9270 w 4568913"/>
              <a:gd name="connsiteY4" fmla="*/ 630193 h 6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8913" h="630193">
                <a:moveTo>
                  <a:pt x="9270" y="630193"/>
                </a:moveTo>
                <a:lnTo>
                  <a:pt x="0" y="0"/>
                </a:lnTo>
                <a:lnTo>
                  <a:pt x="4568913" y="24713"/>
                </a:lnTo>
                <a:lnTo>
                  <a:pt x="4368118" y="630193"/>
                </a:lnTo>
                <a:lnTo>
                  <a:pt x="9270" y="630193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4" y="259493"/>
            <a:ext cx="3422822" cy="172993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Cordia New" panose="020B0304020202020204" pitchFamily="34" charset="-34"/>
              </a:rPr>
              <a:t>   </a:t>
            </a:r>
            <a:r>
              <a:rPr lang="ru-RU" sz="3100" b="1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Cordia New" panose="020B0304020202020204" pitchFamily="34" charset="-34"/>
              </a:rPr>
              <a:t>ПРЕИМУЩЕСТВА</a:t>
            </a:r>
            <a:endParaRPr lang="ru-RU" sz="31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Cordia New" panose="020B0304020202020204" pitchFamily="34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4465"/>
            <a:ext cx="9431866" cy="55684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Железнодорожные пути общей протяженностью более 2000м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Железнодорожные </a:t>
            </a:r>
            <a:r>
              <a:rPr lang="ru-RU" sz="2000" dirty="0">
                <a:latin typeface="Cambria" panose="02040503050406030204" pitchFamily="18" charset="0"/>
                <a:ea typeface="Gulim" panose="020B0600000101010101" pitchFamily="34" charset="-127"/>
              </a:rPr>
              <a:t>весы </a:t>
            </a:r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(1шт,Грузоподъемность 100т)</a:t>
            </a:r>
            <a:endParaRPr lang="ru-RU" sz="2000" dirty="0">
              <a:latin typeface="Cambria" panose="02040503050406030204" pitchFamily="18" charset="0"/>
              <a:ea typeface="Gulim" panose="020B0600000101010101" pitchFamily="34" charset="-127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Автомобильные весы (2шт,Грузоподъемность 100т)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Сливно-наливная эстакада (на 5 вагонов-цистерн)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Склад ГСМ с емкостью резервуаров 10000м3</a:t>
            </a:r>
            <a:endParaRPr lang="en-US" sz="2000" dirty="0" smtClean="0">
              <a:latin typeface="Cambria" panose="02040503050406030204" pitchFamily="18" charset="0"/>
              <a:ea typeface="Gulim" panose="020B0600000101010101" pitchFamily="34" charset="-127"/>
            </a:endParaRP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Возможность принимать на хранение и отгружать нефтепродукты трёх видов, исключая их смешивание в процессе транспортировки по трубопроводам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Склад инертных материалов площадью 10000м3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Возможность выгрузки/погрузки негабаритных грузов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Мобильная эстакада для выгрузки/погрузки крытых ж/д вагонов 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Два козловых крана (Грузоподъемность 10т</a:t>
            </a:r>
            <a:r>
              <a:rPr lang="en-US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;</a:t>
            </a:r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 фронт выгрузки 400 </a:t>
            </a:r>
            <a:r>
              <a:rPr lang="ru-RU" sz="2000" dirty="0" err="1" smtClean="0">
                <a:latin typeface="Cambria" panose="02040503050406030204" pitchFamily="18" charset="0"/>
                <a:ea typeface="Gulim" panose="020B0600000101010101" pitchFamily="34" charset="-127"/>
              </a:rPr>
              <a:t>п.м</a:t>
            </a:r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. с возможностью увеличения до 800 </a:t>
            </a:r>
            <a:r>
              <a:rPr lang="ru-RU" sz="2000" dirty="0" err="1" smtClean="0">
                <a:latin typeface="Cambria" panose="02040503050406030204" pitchFamily="18" charset="0"/>
                <a:ea typeface="Gulim" panose="020B0600000101010101" pitchFamily="34" charset="-127"/>
              </a:rPr>
              <a:t>п.м</a:t>
            </a:r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.)</a:t>
            </a:r>
          </a:p>
          <a:p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Повышенный путь на 7 полувагонов</a:t>
            </a:r>
            <a:r>
              <a:rPr lang="en-US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;</a:t>
            </a:r>
            <a:r>
              <a:rPr lang="ru-RU" sz="2000" dirty="0" smtClean="0">
                <a:latin typeface="Cambria" panose="02040503050406030204" pitchFamily="18" charset="0"/>
                <a:ea typeface="Gulim" panose="020B0600000101010101" pitchFamily="34" charset="-127"/>
              </a:rPr>
              <a:t> площадка с твердым покрытием площадью 5800 м2 для хранения материалов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01" y="119745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6400" y="1460500"/>
            <a:ext cx="6616700" cy="4597400"/>
          </a:xfrm>
          <a:prstGeom prst="rect">
            <a:avLst/>
          </a:prstGeom>
          <a:solidFill>
            <a:srgbClr val="00672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6900" y="1912122"/>
            <a:ext cx="6197599" cy="3688577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Фронтальный погрузчик</a:t>
            </a:r>
          </a:p>
          <a:p>
            <a:r>
              <a:rPr lang="ru-RU" sz="3200" dirty="0"/>
              <a:t>Два козловых крана</a:t>
            </a:r>
          </a:p>
          <a:p>
            <a:r>
              <a:rPr lang="ru-RU" sz="3200" dirty="0"/>
              <a:t>Собственная сливо-наливная железнодорожная эстакада с возможностью одновременного слива пяти вагон-цистерн</a:t>
            </a:r>
          </a:p>
          <a:p>
            <a:r>
              <a:rPr lang="ru-RU" sz="3200" dirty="0"/>
              <a:t>Две автоналивные станции на два и четыре стояка налива</a:t>
            </a:r>
          </a:p>
          <a:p>
            <a:endParaRPr lang="ru-RU" sz="3200" dirty="0"/>
          </a:p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0" y="337322"/>
            <a:ext cx="4683211" cy="3957337"/>
          </a:xfrm>
          <a:custGeom>
            <a:avLst/>
            <a:gdLst>
              <a:gd name="connsiteX0" fmla="*/ 0 w 4683211"/>
              <a:gd name="connsiteY0" fmla="*/ 3957337 h 3957337"/>
              <a:gd name="connsiteX1" fmla="*/ 989334 w 4683211"/>
              <a:gd name="connsiteY1" fmla="*/ 0 h 3957337"/>
              <a:gd name="connsiteX2" fmla="*/ 4683211 w 4683211"/>
              <a:gd name="connsiteY2" fmla="*/ 0 h 3957337"/>
              <a:gd name="connsiteX3" fmla="*/ 3693877 w 4683211"/>
              <a:gd name="connsiteY3" fmla="*/ 3957337 h 3957337"/>
              <a:gd name="connsiteX4" fmla="*/ 0 w 4683211"/>
              <a:gd name="connsiteY4" fmla="*/ 3957337 h 3957337"/>
              <a:gd name="connsiteX0" fmla="*/ 0 w 4683211"/>
              <a:gd name="connsiteY0" fmla="*/ 3957337 h 3957337"/>
              <a:gd name="connsiteX1" fmla="*/ 794 w 4683211"/>
              <a:gd name="connsiteY1" fmla="*/ 12356 h 3957337"/>
              <a:gd name="connsiteX2" fmla="*/ 4683211 w 4683211"/>
              <a:gd name="connsiteY2" fmla="*/ 0 h 3957337"/>
              <a:gd name="connsiteX3" fmla="*/ 3693877 w 4683211"/>
              <a:gd name="connsiteY3" fmla="*/ 3957337 h 3957337"/>
              <a:gd name="connsiteX4" fmla="*/ 0 w 4683211"/>
              <a:gd name="connsiteY4" fmla="*/ 3957337 h 39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3211" h="3957337">
                <a:moveTo>
                  <a:pt x="0" y="3957337"/>
                </a:moveTo>
                <a:cubicBezTo>
                  <a:pt x="265" y="2642343"/>
                  <a:pt x="529" y="1327350"/>
                  <a:pt x="794" y="12356"/>
                </a:cubicBezTo>
                <a:lnTo>
                  <a:pt x="4683211" y="0"/>
                </a:lnTo>
                <a:lnTo>
                  <a:pt x="3693877" y="3957337"/>
                </a:lnTo>
                <a:lnTo>
                  <a:pt x="0" y="3957337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Мы имеем </a:t>
            </a:r>
            <a:endParaRPr lang="ru-RU" sz="3200" b="1" dirty="0" smtClean="0"/>
          </a:p>
          <a:p>
            <a:r>
              <a:rPr lang="ru-RU" sz="3200" b="1" dirty="0" smtClean="0"/>
              <a:t>собственную </a:t>
            </a:r>
            <a:r>
              <a:rPr lang="ru-RU" sz="3200" b="1" dirty="0"/>
              <a:t>технику </a:t>
            </a:r>
            <a:endParaRPr lang="ru-RU" sz="3200" b="1" dirty="0" smtClean="0"/>
          </a:p>
          <a:p>
            <a:r>
              <a:rPr lang="ru-RU" sz="3200" b="1" dirty="0" smtClean="0"/>
              <a:t>для </a:t>
            </a:r>
            <a:r>
              <a:rPr lang="ru-RU" sz="3200" b="1" dirty="0"/>
              <a:t>обработки </a:t>
            </a:r>
            <a:r>
              <a:rPr lang="ru-RU" sz="3200" b="1" dirty="0" smtClean="0"/>
              <a:t>грузов</a:t>
            </a:r>
            <a:endParaRPr lang="ru-RU" sz="3200" b="1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01" y="119745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4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086278"/>
              </p:ext>
            </p:extLst>
          </p:nvPr>
        </p:nvGraphicFramePr>
        <p:xfrm>
          <a:off x="2362200" y="279400"/>
          <a:ext cx="9611497" cy="657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процесс 6"/>
          <p:cNvSpPr/>
          <p:nvPr/>
        </p:nvSpPr>
        <p:spPr>
          <a:xfrm>
            <a:off x="0" y="914400"/>
            <a:ext cx="2082800" cy="4787900"/>
          </a:xfrm>
          <a:prstGeom prst="flowChartProcess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Перевалка инертных материалов</a:t>
            </a:r>
          </a:p>
          <a:p>
            <a:pPr algn="ctr"/>
            <a:endParaRPr lang="ru-RU" sz="2800" dirty="0"/>
          </a:p>
        </p:txBody>
      </p:sp>
      <p:pic>
        <p:nvPicPr>
          <p:cNvPr id="5" name="Рисунок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1" y="5789025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8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7700" y="1772286"/>
            <a:ext cx="7975600" cy="4552314"/>
          </a:xfrm>
          <a:prstGeom prst="rect">
            <a:avLst/>
          </a:prstGeom>
          <a:solidFill>
            <a:srgbClr val="00672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0" y="222421"/>
            <a:ext cx="6870357" cy="1025610"/>
          </a:xfrm>
          <a:custGeom>
            <a:avLst/>
            <a:gdLst>
              <a:gd name="connsiteX0" fmla="*/ 0 w 6240162"/>
              <a:gd name="connsiteY0" fmla="*/ 951470 h 951470"/>
              <a:gd name="connsiteX1" fmla="*/ 237868 w 6240162"/>
              <a:gd name="connsiteY1" fmla="*/ 0 h 951470"/>
              <a:gd name="connsiteX2" fmla="*/ 6240162 w 6240162"/>
              <a:gd name="connsiteY2" fmla="*/ 0 h 951470"/>
              <a:gd name="connsiteX3" fmla="*/ 6002295 w 6240162"/>
              <a:gd name="connsiteY3" fmla="*/ 951470 h 951470"/>
              <a:gd name="connsiteX4" fmla="*/ 0 w 6240162"/>
              <a:gd name="connsiteY4" fmla="*/ 951470 h 951470"/>
              <a:gd name="connsiteX0" fmla="*/ 429397 w 6669559"/>
              <a:gd name="connsiteY0" fmla="*/ 976184 h 976184"/>
              <a:gd name="connsiteX1" fmla="*/ 0 w 6669559"/>
              <a:gd name="connsiteY1" fmla="*/ 0 h 976184"/>
              <a:gd name="connsiteX2" fmla="*/ 6669559 w 6669559"/>
              <a:gd name="connsiteY2" fmla="*/ 24714 h 976184"/>
              <a:gd name="connsiteX3" fmla="*/ 6431692 w 6669559"/>
              <a:gd name="connsiteY3" fmla="*/ 976184 h 976184"/>
              <a:gd name="connsiteX4" fmla="*/ 429397 w 6669559"/>
              <a:gd name="connsiteY4" fmla="*/ 976184 h 976184"/>
              <a:gd name="connsiteX0" fmla="*/ 0 w 6759145"/>
              <a:gd name="connsiteY0" fmla="*/ 951470 h 976184"/>
              <a:gd name="connsiteX1" fmla="*/ 89586 w 6759145"/>
              <a:gd name="connsiteY1" fmla="*/ 0 h 976184"/>
              <a:gd name="connsiteX2" fmla="*/ 6759145 w 6759145"/>
              <a:gd name="connsiteY2" fmla="*/ 24714 h 976184"/>
              <a:gd name="connsiteX3" fmla="*/ 6521278 w 6759145"/>
              <a:gd name="connsiteY3" fmla="*/ 976184 h 976184"/>
              <a:gd name="connsiteX4" fmla="*/ 0 w 6759145"/>
              <a:gd name="connsiteY4" fmla="*/ 951470 h 976184"/>
              <a:gd name="connsiteX0" fmla="*/ 132836 w 6891981"/>
              <a:gd name="connsiteY0" fmla="*/ 963827 h 988541"/>
              <a:gd name="connsiteX1" fmla="*/ 0 w 6891981"/>
              <a:gd name="connsiteY1" fmla="*/ 0 h 988541"/>
              <a:gd name="connsiteX2" fmla="*/ 6891981 w 6891981"/>
              <a:gd name="connsiteY2" fmla="*/ 37071 h 988541"/>
              <a:gd name="connsiteX3" fmla="*/ 6654114 w 6891981"/>
              <a:gd name="connsiteY3" fmla="*/ 988541 h 988541"/>
              <a:gd name="connsiteX4" fmla="*/ 132836 w 6891981"/>
              <a:gd name="connsiteY4" fmla="*/ 963827 h 988541"/>
              <a:gd name="connsiteX0" fmla="*/ 21625 w 6891981"/>
              <a:gd name="connsiteY0" fmla="*/ 976183 h 988541"/>
              <a:gd name="connsiteX1" fmla="*/ 0 w 6891981"/>
              <a:gd name="connsiteY1" fmla="*/ 0 h 988541"/>
              <a:gd name="connsiteX2" fmla="*/ 6891981 w 6891981"/>
              <a:gd name="connsiteY2" fmla="*/ 37071 h 988541"/>
              <a:gd name="connsiteX3" fmla="*/ 6654114 w 6891981"/>
              <a:gd name="connsiteY3" fmla="*/ 988541 h 988541"/>
              <a:gd name="connsiteX4" fmla="*/ 21625 w 6891981"/>
              <a:gd name="connsiteY4" fmla="*/ 976183 h 988541"/>
              <a:gd name="connsiteX0" fmla="*/ 0 w 6870356"/>
              <a:gd name="connsiteY0" fmla="*/ 951469 h 963827"/>
              <a:gd name="connsiteX1" fmla="*/ 15446 w 6870356"/>
              <a:gd name="connsiteY1" fmla="*/ 0 h 963827"/>
              <a:gd name="connsiteX2" fmla="*/ 6870356 w 6870356"/>
              <a:gd name="connsiteY2" fmla="*/ 12357 h 963827"/>
              <a:gd name="connsiteX3" fmla="*/ 6632489 w 6870356"/>
              <a:gd name="connsiteY3" fmla="*/ 963827 h 963827"/>
              <a:gd name="connsiteX4" fmla="*/ 0 w 6870356"/>
              <a:gd name="connsiteY4" fmla="*/ 951469 h 963827"/>
              <a:gd name="connsiteX0" fmla="*/ 0 w 6870356"/>
              <a:gd name="connsiteY0" fmla="*/ 963223 h 975581"/>
              <a:gd name="connsiteX1" fmla="*/ 3089 w 6870356"/>
              <a:gd name="connsiteY1" fmla="*/ 0 h 975581"/>
              <a:gd name="connsiteX2" fmla="*/ 6870356 w 6870356"/>
              <a:gd name="connsiteY2" fmla="*/ 24111 h 975581"/>
              <a:gd name="connsiteX3" fmla="*/ 6632489 w 6870356"/>
              <a:gd name="connsiteY3" fmla="*/ 975581 h 975581"/>
              <a:gd name="connsiteX4" fmla="*/ 0 w 6870356"/>
              <a:gd name="connsiteY4" fmla="*/ 963223 h 97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356" h="975581">
                <a:moveTo>
                  <a:pt x="0" y="963223"/>
                </a:moveTo>
                <a:cubicBezTo>
                  <a:pt x="1030" y="642149"/>
                  <a:pt x="2059" y="321074"/>
                  <a:pt x="3089" y="0"/>
                </a:cubicBezTo>
                <a:lnTo>
                  <a:pt x="6870356" y="24111"/>
                </a:lnTo>
                <a:lnTo>
                  <a:pt x="6632489" y="975581"/>
                </a:lnTo>
                <a:lnTo>
                  <a:pt x="0" y="963223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274002" cy="9547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услугу перевалки </a:t>
            </a:r>
            <a:r>
              <a:rPr lang="ru-RU" b="1" dirty="0" smtClean="0">
                <a:solidFill>
                  <a:schemeClr val="bg1"/>
                </a:solidFill>
              </a:rPr>
              <a:t>входит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 smtClean="0"/>
              <a:t> Раскредитация </a:t>
            </a:r>
            <a:r>
              <a:rPr lang="ru-RU" dirty="0"/>
              <a:t>вагонов</a:t>
            </a:r>
          </a:p>
          <a:p>
            <a:r>
              <a:rPr lang="ru-RU" dirty="0" smtClean="0"/>
              <a:t> Подача-уборка </a:t>
            </a:r>
            <a:r>
              <a:rPr lang="ru-RU" dirty="0"/>
              <a:t>вагонов</a:t>
            </a:r>
          </a:p>
          <a:p>
            <a:r>
              <a:rPr lang="ru-RU" dirty="0" smtClean="0"/>
              <a:t> Маневровые </a:t>
            </a:r>
            <a:r>
              <a:rPr lang="ru-RU" dirty="0"/>
              <a:t>работы</a:t>
            </a:r>
          </a:p>
          <a:p>
            <a:r>
              <a:rPr lang="ru-RU" dirty="0" smtClean="0"/>
              <a:t> Выгрузка из транспортного средства</a:t>
            </a:r>
            <a:endParaRPr lang="ru-RU" dirty="0"/>
          </a:p>
          <a:p>
            <a:r>
              <a:rPr lang="ru-RU" dirty="0" smtClean="0"/>
              <a:t> Загрузка в </a:t>
            </a:r>
            <a:r>
              <a:rPr lang="ru-RU" dirty="0"/>
              <a:t>транспортное средство</a:t>
            </a:r>
          </a:p>
          <a:p>
            <a:r>
              <a:rPr lang="ru-RU" dirty="0" smtClean="0"/>
              <a:t> Взвешивание </a:t>
            </a:r>
            <a:r>
              <a:rPr lang="ru-RU" dirty="0"/>
              <a:t>на </a:t>
            </a:r>
            <a:r>
              <a:rPr lang="ru-RU" dirty="0" smtClean="0"/>
              <a:t>автовесах</a:t>
            </a:r>
          </a:p>
          <a:p>
            <a:r>
              <a:rPr lang="ru-RU" dirty="0" smtClean="0"/>
              <a:t> Взвешивание на железнодорожных весах</a:t>
            </a:r>
            <a:endParaRPr lang="ru-RU" dirty="0"/>
          </a:p>
          <a:p>
            <a:r>
              <a:rPr lang="ru-RU" dirty="0" smtClean="0"/>
              <a:t> Оформление </a:t>
            </a:r>
            <a:r>
              <a:rPr lang="ru-RU" dirty="0"/>
              <a:t>сопроводительных документов</a:t>
            </a:r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01" y="119745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4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0" y="582077"/>
            <a:ext cx="8741889" cy="5976958"/>
          </a:xfrm>
          <a:solidFill>
            <a:srgbClr val="00672F">
              <a:alpha val="30000"/>
            </a:srgb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</a:t>
            </a:r>
          </a:p>
          <a:p>
            <a:pPr marL="0" indent="0">
              <a:buNone/>
            </a:pPr>
            <a:r>
              <a:rPr lang="ru-RU" b="1" dirty="0" smtClean="0"/>
              <a:t>       </a:t>
            </a:r>
            <a:r>
              <a:rPr lang="ru-RU" sz="3600" b="1" dirty="0" smtClean="0"/>
              <a:t>На данный момент идет окончательное строительство терминала нефтепродуктов, что будет включать:</a:t>
            </a:r>
            <a:endParaRPr lang="ru-RU" sz="3600" dirty="0"/>
          </a:p>
          <a:p>
            <a:r>
              <a:rPr lang="ru-RU" dirty="0" smtClean="0"/>
              <a:t> </a:t>
            </a:r>
            <a:r>
              <a:rPr lang="ru-RU" sz="3300" dirty="0" smtClean="0"/>
              <a:t>Одна железнодорожная эстакада на 5</a:t>
            </a:r>
            <a:r>
              <a:rPr lang="ru-RU" sz="3300" dirty="0"/>
              <a:t> </a:t>
            </a:r>
            <a:r>
              <a:rPr lang="ru-RU" sz="3300" dirty="0" smtClean="0"/>
              <a:t>вагонов </a:t>
            </a:r>
          </a:p>
          <a:p>
            <a:r>
              <a:rPr lang="ru-RU" sz="3300" dirty="0" smtClean="0"/>
              <a:t> Вертикальный резервуар </a:t>
            </a:r>
            <a:r>
              <a:rPr lang="ru-RU" sz="3300" dirty="0"/>
              <a:t>для хранения светлых нефтепродуктов </a:t>
            </a:r>
            <a:r>
              <a:rPr lang="ru-RU" sz="3300" dirty="0" smtClean="0"/>
              <a:t> </a:t>
            </a:r>
            <a:r>
              <a:rPr lang="ru-RU" sz="3300" b="1" dirty="0" smtClean="0"/>
              <a:t>1000 </a:t>
            </a:r>
            <a:r>
              <a:rPr lang="ru-RU" sz="3300" b="1" dirty="0"/>
              <a:t>м3 —  </a:t>
            </a:r>
            <a:r>
              <a:rPr lang="ru-RU" sz="3300" b="1" dirty="0" smtClean="0"/>
              <a:t>4 шт</a:t>
            </a:r>
            <a:r>
              <a:rPr lang="ru-RU" sz="3300" b="1" dirty="0"/>
              <a:t>. </a:t>
            </a:r>
            <a:r>
              <a:rPr lang="ru-RU" sz="3300" b="1" dirty="0" smtClean="0"/>
              <a:t>(3500 т)</a:t>
            </a:r>
          </a:p>
          <a:p>
            <a:r>
              <a:rPr lang="ru-RU" sz="3300" dirty="0" smtClean="0"/>
              <a:t> Вертикальный резервуар </a:t>
            </a:r>
            <a:r>
              <a:rPr lang="ru-RU" sz="3300" dirty="0"/>
              <a:t>для хранения светлых нефтепродуктов  </a:t>
            </a:r>
            <a:r>
              <a:rPr lang="ru-RU" sz="3300" b="1" dirty="0" smtClean="0"/>
              <a:t>2000 </a:t>
            </a:r>
            <a:r>
              <a:rPr lang="ru-RU" sz="3300" b="1" dirty="0"/>
              <a:t>м3 —  </a:t>
            </a:r>
            <a:r>
              <a:rPr lang="ru-RU" sz="3300" b="1" dirty="0" smtClean="0"/>
              <a:t>2 </a:t>
            </a:r>
            <a:r>
              <a:rPr lang="ru-RU" sz="3300" b="1" dirty="0"/>
              <a:t>шт. (3500 т</a:t>
            </a:r>
            <a:r>
              <a:rPr lang="ru-RU" sz="3300" b="1" dirty="0" smtClean="0"/>
              <a:t>)</a:t>
            </a:r>
          </a:p>
          <a:p>
            <a:r>
              <a:rPr lang="ru-RU" sz="3300" dirty="0" smtClean="0"/>
              <a:t> Горизонтальный резервуар </a:t>
            </a:r>
            <a:r>
              <a:rPr lang="ru-RU" sz="3300" dirty="0"/>
              <a:t>для хранения светлых нефтепродуктов  </a:t>
            </a:r>
            <a:r>
              <a:rPr lang="ru-RU" sz="3300" b="1" dirty="0" smtClean="0"/>
              <a:t>70 </a:t>
            </a:r>
            <a:r>
              <a:rPr lang="ru-RU" sz="3300" b="1" dirty="0"/>
              <a:t>м3 —  </a:t>
            </a:r>
            <a:r>
              <a:rPr lang="ru-RU" sz="3300" b="1" dirty="0" smtClean="0"/>
              <a:t> 8 шт</a:t>
            </a:r>
            <a:r>
              <a:rPr lang="ru-RU" sz="3300" b="1" dirty="0"/>
              <a:t>. </a:t>
            </a:r>
            <a:r>
              <a:rPr lang="ru-RU" sz="3300" b="1" dirty="0" smtClean="0"/>
              <a:t>(500 </a:t>
            </a:r>
            <a:r>
              <a:rPr lang="ru-RU" sz="3300" b="1" dirty="0"/>
              <a:t>т</a:t>
            </a:r>
            <a:r>
              <a:rPr lang="ru-RU" sz="3300" b="1" dirty="0" smtClean="0"/>
              <a:t>)</a:t>
            </a:r>
            <a:endParaRPr lang="ru-RU" sz="3300" b="1" dirty="0"/>
          </a:p>
          <a:p>
            <a:r>
              <a:rPr lang="ru-RU" sz="3300" dirty="0" smtClean="0"/>
              <a:t> Горизонтальный </a:t>
            </a:r>
            <a:r>
              <a:rPr lang="ru-RU" sz="3300" dirty="0"/>
              <a:t>резервуар для хранения светлых нефтепродуктов  </a:t>
            </a:r>
            <a:r>
              <a:rPr lang="ru-RU" sz="3300" dirty="0" smtClean="0"/>
              <a:t>6</a:t>
            </a:r>
            <a:r>
              <a:rPr lang="ru-RU" sz="3300" b="1" dirty="0" smtClean="0"/>
              <a:t>0 </a:t>
            </a:r>
            <a:r>
              <a:rPr lang="ru-RU" sz="3300" b="1" dirty="0"/>
              <a:t>м3 —   </a:t>
            </a:r>
            <a:r>
              <a:rPr lang="ru-RU" sz="3300" b="1" dirty="0" smtClean="0"/>
              <a:t>22 </a:t>
            </a:r>
            <a:r>
              <a:rPr lang="ru-RU" sz="3300" b="1" dirty="0"/>
              <a:t>шт. </a:t>
            </a:r>
            <a:r>
              <a:rPr lang="ru-RU" sz="3300" b="1" dirty="0" smtClean="0"/>
              <a:t>(1200 </a:t>
            </a:r>
            <a:r>
              <a:rPr lang="ru-RU" sz="3300" b="1" dirty="0"/>
              <a:t>т</a:t>
            </a:r>
            <a:r>
              <a:rPr lang="ru-RU" sz="3300" b="1" dirty="0" smtClean="0"/>
              <a:t>)</a:t>
            </a:r>
            <a:endParaRPr lang="ru-RU" sz="3300" dirty="0"/>
          </a:p>
          <a:p>
            <a:r>
              <a:rPr lang="ru-RU" sz="3300" dirty="0" smtClean="0"/>
              <a:t> Продуктовая </a:t>
            </a:r>
            <a:r>
              <a:rPr lang="ru-RU" sz="3300" dirty="0"/>
              <a:t>насосная станция </a:t>
            </a:r>
            <a:r>
              <a:rPr lang="ru-RU" sz="3300" dirty="0" smtClean="0"/>
              <a:t>светлых </a:t>
            </a:r>
            <a:r>
              <a:rPr lang="ru-RU" sz="3300" dirty="0"/>
              <a:t>нефтепродуктов </a:t>
            </a:r>
            <a:r>
              <a:rPr lang="ru-RU" sz="3300" b="1" dirty="0" smtClean="0"/>
              <a:t>(3 насоса </a:t>
            </a:r>
            <a:r>
              <a:rPr lang="ru-RU" sz="3300" b="1" dirty="0"/>
              <a:t>по </a:t>
            </a:r>
            <a:r>
              <a:rPr lang="ru-RU" sz="3300" b="1" dirty="0" smtClean="0"/>
              <a:t>160 </a:t>
            </a:r>
            <a:r>
              <a:rPr lang="ru-RU" sz="3300" b="1" dirty="0"/>
              <a:t>м3/ч</a:t>
            </a:r>
            <a:r>
              <a:rPr lang="ru-RU" sz="3300" b="1" dirty="0" smtClean="0"/>
              <a:t>)</a:t>
            </a:r>
          </a:p>
          <a:p>
            <a:r>
              <a:rPr lang="ru-RU" sz="3300" dirty="0" smtClean="0"/>
              <a:t> Продуктовая </a:t>
            </a:r>
            <a:r>
              <a:rPr lang="ru-RU" sz="3300" dirty="0"/>
              <a:t>насосная станция светлых нефтепродуктов </a:t>
            </a:r>
            <a:r>
              <a:rPr lang="ru-RU" sz="3300" b="1" dirty="0"/>
              <a:t>(3 насоса по </a:t>
            </a:r>
            <a:r>
              <a:rPr lang="ru-RU" sz="3300" b="1" dirty="0" smtClean="0"/>
              <a:t>120 </a:t>
            </a:r>
            <a:r>
              <a:rPr lang="ru-RU" sz="3300" b="1" dirty="0"/>
              <a:t>м3/ч)</a:t>
            </a:r>
          </a:p>
          <a:p>
            <a:r>
              <a:rPr lang="ru-RU" sz="3300" dirty="0" smtClean="0"/>
              <a:t> ТП </a:t>
            </a:r>
            <a:r>
              <a:rPr lang="ru-RU" sz="3300" dirty="0"/>
              <a:t>трансформаторная подстанция (два трансформатора по </a:t>
            </a:r>
            <a:r>
              <a:rPr lang="ru-RU" sz="3300" b="1" dirty="0" smtClean="0"/>
              <a:t>230 </a:t>
            </a:r>
            <a:r>
              <a:rPr lang="ru-RU" sz="3300" b="1" dirty="0"/>
              <a:t>кВА</a:t>
            </a:r>
            <a:r>
              <a:rPr lang="ru-RU" sz="3300" dirty="0" smtClean="0"/>
              <a:t>)</a:t>
            </a:r>
            <a:endParaRPr lang="ru-RU" sz="3300" dirty="0"/>
          </a:p>
          <a:p>
            <a:r>
              <a:rPr lang="ru-RU" sz="3300" dirty="0" smtClean="0"/>
              <a:t> АБК </a:t>
            </a:r>
            <a:r>
              <a:rPr lang="ru-RU" sz="3300" dirty="0"/>
              <a:t>— административно бытовое здание — </a:t>
            </a:r>
            <a:r>
              <a:rPr lang="ru-RU" sz="3300" dirty="0" smtClean="0"/>
              <a:t>1 этаж </a:t>
            </a:r>
            <a:r>
              <a:rPr lang="ru-RU" sz="3300" dirty="0"/>
              <a:t>(для размещения операторной</a:t>
            </a:r>
            <a:r>
              <a:rPr lang="ru-RU" sz="3300" dirty="0" smtClean="0"/>
              <a:t>, </a:t>
            </a:r>
            <a:r>
              <a:rPr lang="ru-RU" sz="3300" dirty="0"/>
              <a:t>комната для обслуживающего персонала, бытовых </a:t>
            </a:r>
            <a:r>
              <a:rPr lang="ru-RU" sz="3300" dirty="0" smtClean="0"/>
              <a:t>помещений, электробойлерной)</a:t>
            </a:r>
            <a:endParaRPr lang="ru-RU" sz="3300" dirty="0"/>
          </a:p>
          <a:p>
            <a:r>
              <a:rPr lang="ru-RU" sz="3300" dirty="0" smtClean="0"/>
              <a:t> Щитовая</a:t>
            </a:r>
            <a:r>
              <a:rPr lang="ru-RU" sz="3300" dirty="0"/>
              <a:t>, центральный пульт управления (для размещения шкафов с электрическими аппаратами, предназначены для питания и управления технологическим и вспомогательным электрооборудованием</a:t>
            </a:r>
            <a:r>
              <a:rPr lang="ru-RU" sz="3300" dirty="0" smtClean="0"/>
              <a:t>)</a:t>
            </a:r>
          </a:p>
          <a:p>
            <a:r>
              <a:rPr lang="ru-RU" sz="3300" dirty="0" smtClean="0"/>
              <a:t> Две автоналивных станции </a:t>
            </a:r>
            <a:r>
              <a:rPr lang="ru-RU" sz="3300" dirty="0"/>
              <a:t>в общей </a:t>
            </a:r>
            <a:r>
              <a:rPr lang="ru-RU" sz="3300" dirty="0" smtClean="0"/>
              <a:t>сложности на шесть стояков</a:t>
            </a:r>
            <a:endParaRPr lang="ru-RU" sz="3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99222"/>
            <a:ext cx="2768600" cy="1752600"/>
          </a:xfrm>
          <a:prstGeom prst="rect">
            <a:avLst/>
          </a:pr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Терминал </a:t>
            </a:r>
          </a:p>
          <a:p>
            <a:pPr algn="ctr"/>
            <a:r>
              <a:rPr lang="ru-RU" sz="2800" b="1" dirty="0" smtClean="0"/>
              <a:t>нефтепродуктов</a:t>
            </a:r>
            <a:endParaRPr lang="ru-RU" sz="2800" b="1" dirty="0"/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0" y="178571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01451"/>
            <a:ext cx="8796866" cy="4691449"/>
          </a:xfrm>
          <a:prstGeom prst="rect">
            <a:avLst/>
          </a:prstGeom>
          <a:solidFill>
            <a:srgbClr val="00672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412999"/>
            <a:ext cx="8382000" cy="4076701"/>
          </a:xfrm>
          <a:effectLst>
            <a:glow rad="127000">
              <a:schemeClr val="accent1">
                <a:alpha val="67000"/>
              </a:schemeClr>
            </a:glow>
          </a:effectLst>
        </p:spPr>
        <p:txBody>
          <a:bodyPr>
            <a:normAutofit/>
          </a:bodyPr>
          <a:lstStyle/>
          <a:p>
            <a:pPr lvl="6"/>
            <a:endParaRPr lang="ru-RU" sz="2000" dirty="0"/>
          </a:p>
          <a:p>
            <a:r>
              <a:rPr lang="ru-RU" sz="2000" dirty="0" smtClean="0"/>
              <a:t> Слив </a:t>
            </a:r>
            <a:r>
              <a:rPr lang="ru-RU" sz="2000" dirty="0"/>
              <a:t>нефтепродукта из </a:t>
            </a:r>
            <a:r>
              <a:rPr lang="ru-RU" sz="2000" dirty="0" smtClean="0"/>
              <a:t>автоцистерн </a:t>
            </a:r>
            <a:r>
              <a:rPr lang="ru-RU" sz="2000" dirty="0"/>
              <a:t>в резервуары хранилища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>  Слив нефтепродукта из железнодорожных цистерн в    резервуары хранилища.</a:t>
            </a:r>
          </a:p>
          <a:p>
            <a:r>
              <a:rPr lang="ru-RU" sz="2000" dirty="0" smtClean="0"/>
              <a:t> Перекачка нефтепродукта внутри склада из резервуара в резервуар.</a:t>
            </a:r>
            <a:endParaRPr lang="ru-RU" sz="2000" dirty="0"/>
          </a:p>
          <a:p>
            <a:r>
              <a:rPr lang="ru-RU" sz="2000" dirty="0" smtClean="0"/>
              <a:t> Перекачка нефтепродукта </a:t>
            </a:r>
            <a:r>
              <a:rPr lang="ru-RU" sz="2000" dirty="0"/>
              <a:t>из железнодорожных цистерн в </a:t>
            </a:r>
            <a:r>
              <a:rPr lang="ru-RU" sz="2000" dirty="0" smtClean="0"/>
              <a:t>автоцистерны.</a:t>
            </a:r>
            <a:endParaRPr lang="ru-RU" sz="2000" dirty="0"/>
          </a:p>
          <a:p>
            <a:r>
              <a:rPr lang="ru-RU" sz="2000" dirty="0" smtClean="0"/>
              <a:t> Налив нефтепродукта из </a:t>
            </a:r>
            <a:r>
              <a:rPr lang="ru-RU" sz="2000" dirty="0"/>
              <a:t>резервуаров хранилища в железнодорожные цистерны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Налив </a:t>
            </a:r>
            <a:r>
              <a:rPr lang="ru-RU" sz="2000" dirty="0"/>
              <a:t>нефтепродукта из резервуаров хранилища в </a:t>
            </a:r>
            <a:r>
              <a:rPr lang="ru-RU" sz="2000" dirty="0" smtClean="0"/>
              <a:t>автоцистерны.</a:t>
            </a:r>
            <a:endParaRPr lang="ru-RU" sz="2000" dirty="0"/>
          </a:p>
          <a:p>
            <a:r>
              <a:rPr lang="ru-RU" sz="2000" dirty="0" smtClean="0"/>
              <a:t> Перекачка нефтепродукта из автоцистерны в вагон-цистерны.</a:t>
            </a:r>
            <a:endParaRPr lang="ru-RU" sz="20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-17162" y="101600"/>
            <a:ext cx="7105821" cy="1556951"/>
          </a:xfrm>
          <a:custGeom>
            <a:avLst/>
            <a:gdLst>
              <a:gd name="connsiteX0" fmla="*/ 0 w 7088659"/>
              <a:gd name="connsiteY0" fmla="*/ 1556951 h 1556951"/>
              <a:gd name="connsiteX1" fmla="*/ 389238 w 7088659"/>
              <a:gd name="connsiteY1" fmla="*/ 0 h 1556951"/>
              <a:gd name="connsiteX2" fmla="*/ 7088659 w 7088659"/>
              <a:gd name="connsiteY2" fmla="*/ 0 h 1556951"/>
              <a:gd name="connsiteX3" fmla="*/ 6699421 w 7088659"/>
              <a:gd name="connsiteY3" fmla="*/ 1556951 h 1556951"/>
              <a:gd name="connsiteX4" fmla="*/ 0 w 7088659"/>
              <a:gd name="connsiteY4" fmla="*/ 1556951 h 1556951"/>
              <a:gd name="connsiteX0" fmla="*/ 17162 w 7105821"/>
              <a:gd name="connsiteY0" fmla="*/ 1556951 h 1556951"/>
              <a:gd name="connsiteX1" fmla="*/ 0 w 7105821"/>
              <a:gd name="connsiteY1" fmla="*/ 0 h 1556951"/>
              <a:gd name="connsiteX2" fmla="*/ 7105821 w 7105821"/>
              <a:gd name="connsiteY2" fmla="*/ 0 h 1556951"/>
              <a:gd name="connsiteX3" fmla="*/ 6716583 w 7105821"/>
              <a:gd name="connsiteY3" fmla="*/ 1556951 h 1556951"/>
              <a:gd name="connsiteX4" fmla="*/ 17162 w 7105821"/>
              <a:gd name="connsiteY4" fmla="*/ 1556951 h 155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5821" h="1556951">
                <a:moveTo>
                  <a:pt x="17162" y="1556951"/>
                </a:moveTo>
                <a:lnTo>
                  <a:pt x="0" y="0"/>
                </a:lnTo>
                <a:lnTo>
                  <a:pt x="7105821" y="0"/>
                </a:lnTo>
                <a:lnTo>
                  <a:pt x="6716583" y="1556951"/>
                </a:lnTo>
                <a:lnTo>
                  <a:pt x="17162" y="1556951"/>
                </a:lnTo>
                <a:close/>
              </a:path>
            </a:pathLst>
          </a:custGeom>
          <a:solidFill>
            <a:srgbClr val="00672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Терминал разработан исходя из необходимости осуществления следующих технологических </a:t>
            </a:r>
            <a:r>
              <a:rPr lang="ru-RU" sz="2400" b="1" dirty="0" smtClean="0"/>
              <a:t>операций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12191999" y="0"/>
            <a:ext cx="45719" cy="6858000"/>
          </a:xfrm>
          <a:prstGeom prst="rect">
            <a:avLst/>
          </a:prstGeom>
          <a:solidFill>
            <a:srgbClr val="006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01" y="119745"/>
            <a:ext cx="2087099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24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867</Words>
  <Application>Microsoft Office PowerPoint</Application>
  <PresentationFormat>Широкоэкранный</PresentationFormat>
  <Paragraphs>145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Cordia New</vt:lpstr>
      <vt:lpstr>Gulim</vt:lpstr>
      <vt:lpstr>Segoe UI Semibold</vt:lpstr>
      <vt:lpstr>Wingdings</vt:lpstr>
      <vt:lpstr>Тема Office</vt:lpstr>
      <vt:lpstr>                                              </vt:lpstr>
      <vt:lpstr>Презентация PowerPoint</vt:lpstr>
      <vt:lpstr>   Характеристики станции</vt:lpstr>
      <vt:lpstr>   ПРЕИМУЩЕСТВА</vt:lpstr>
      <vt:lpstr>Презентация PowerPoint</vt:lpstr>
      <vt:lpstr>Презентация PowerPoint</vt:lpstr>
      <vt:lpstr>В услугу перевалки входит </vt:lpstr>
      <vt:lpstr>Презентация PowerPoint</vt:lpstr>
      <vt:lpstr>Презентация PowerPoint</vt:lpstr>
      <vt:lpstr>Площадь, занимаемая складом хранения нефтепродуктов, составляет 18000 м2.  По характеру деятельности терминал является перевалочно-распределительным,  по транспортным связям — относится к железнодорожным, по классификации хранимых нефтепродуктов — ко II й категории.  Прием нефтепродуктов осуществляется железнодорожным и авто транспортом. Технологический процесс позволяет осуществлять перевалку светлых нефтепродуктов  ежемесячно в объеме не менее 10 000 т/месяц.</vt:lpstr>
      <vt:lpstr>Презентация PowerPoint</vt:lpstr>
      <vt:lpstr>Презентация PowerPoint</vt:lpstr>
      <vt:lpstr>Презентация PowerPoint</vt:lpstr>
      <vt:lpstr>Сотрудничество с нами это: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НМК ГРУПП</dc:title>
  <dc:creator>Julia</dc:creator>
  <cp:lastModifiedBy>7aglar7@gmail.com</cp:lastModifiedBy>
  <cp:revision>132</cp:revision>
  <dcterms:created xsi:type="dcterms:W3CDTF">2015-10-01T14:32:12Z</dcterms:created>
  <dcterms:modified xsi:type="dcterms:W3CDTF">2015-12-01T18:17:41Z</dcterms:modified>
</cp:coreProperties>
</file>